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o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72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ଦ୍ୱିତୀୟ ପୁତ୍ର ହଜି ଯାଇଥିଲେ ଏବଂ ପାଇଲେ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 |</a:t>
            </a:r>
            <a:r xmlns:a="http://schemas.openxmlformats.org/drawingml/2006/main">
              <a:rPr altLang="en-US" lang="or" sz="4000">
                <a:solidFill>
                  <a:srgbClr val="ff0000"/>
                </a:solidFill>
              </a:rPr>
              <a:t> </a:t>
            </a:r>
            <a:r xmlns:a="http://schemas.openxmlformats.org/drawingml/2006/main">
              <a:rPr altLang="ko-KR" lang="or" sz="4000">
                <a:solidFill>
                  <a:srgbClr val="ff0000"/>
                </a:solidFill>
              </a:rPr>
              <a:t>କୁଇଜ୍</a:t>
            </a:r>
            <a:r xmlns:a="http://schemas.openxmlformats.org/drawingml/2006/main">
              <a:rPr altLang="en-US" lang="o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ଫେରିବା ପରେ ବାପା ଦ୍ୱିତୀୟ ପୁଅକୁ କିପରି ବ୍ୟବହାର କଲେ?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ଦ୍ୱିତୀୟ </a:t>
            </a:r>
            <a:r xmlns:a="http://schemas.openxmlformats.org/drawingml/2006/main">
              <a:rPr altLang="ko-KR" lang="or" sz="2800">
                <a:solidFill>
                  <a:schemeClr val="tx1">
                    <a:lumMod val="65000"/>
                    <a:lumOff val="35000"/>
                  </a:schemeClr>
                </a:solidFill>
              </a:rPr>
              <a:t>ପୁଅକୁ ବାହାର କରିଦେଲେ।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ଦ୍ୱିତୀୟ </a:t>
            </a:r>
            <a:r xmlns:a="http://schemas.openxmlformats.org/drawingml/2006/main">
              <a:rPr altLang="ko-KR" lang="or" sz="2800">
                <a:solidFill>
                  <a:schemeClr val="tx1">
                    <a:lumMod val="65000"/>
                    <a:lumOff val="35000"/>
                  </a:schemeClr>
                </a:solidFill>
              </a:rPr>
              <a:t>ପୁଅକୁ ମାଡ ମାରିଥିଲେ।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ସେ ଦ୍ୱିତୀୟ ପୁତ୍ରକୁ ଦେଖିଲେ ନାହିଁ </a:t>
            </a:r>
            <a:endParaRPr xmlns:a="http://schemas.openxmlformats.org/drawingml/2006/main" altLang="en-US" lang="ko-KR" sz="2800">
              <a:solidFill>
                <a:schemeClr val="tx1">
                  <a:lumMod val="65000"/>
                  <a:lumOff val="35000"/>
                </a:schemeClr>
              </a:solidFill>
            </a:endParaRPr>
            <a:r xmlns:a="http://schemas.openxmlformats.org/drawingml/2006/main">
              <a:rPr altLang="en-US" lang="or" sz="2800">
                <a:solidFill>
                  <a:schemeClr val="tx1">
                    <a:lumMod val="65000"/>
                    <a:lumOff val="35000"/>
                  </a:schemeClr>
                </a:solidFill>
              </a:rPr>
              <a:t>|</a:t>
            </a: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ଦ୍ୱିତୀୟ </a:t>
            </a:r>
            <a:r xmlns:a="http://schemas.openxmlformats.org/drawingml/2006/main">
              <a:rPr altLang="ko-KR" lang="or" sz="2800">
                <a:solidFill>
                  <a:schemeClr val="tx1">
                    <a:lumMod val="65000"/>
                    <a:lumOff val="35000"/>
                  </a:schemeClr>
                </a:solidFill>
              </a:rPr>
              <a:t>ପୁତ୍ରକୁ ଖୁସିରେ ସ୍ୱାଗତ କଲେ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ଦ୍ୱିତୀୟ </a:t>
            </a:r>
            <a:r xmlns:a="http://schemas.openxmlformats.org/drawingml/2006/main">
              <a:rPr altLang="ko-KR" lang="or" sz="2800">
                <a:solidFill>
                  <a:srgbClr val="ff0000"/>
                </a:solidFill>
              </a:rPr>
              <a:t>ପୁତ୍ରକୁ ଖୁସିରେ ସ୍ୱାଗତ କଲେ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81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ଦଶହଜାର ପ୍ରତିଭା ow ଣ କରିଥିବା ଜଣେ tor ଣଦାତା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'ମୁଁ ତୁମ ସହକର୍ମୀଙ୍କ ପରି ଦୟା କରିବା ଉଚିତ୍ ନୁହେଁ କି?'</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18:</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ଜଣେ ଲୋକ ଥିଲେ ଯିଏ ରାଜାଙ୍କୁ ଦଶ ହଜାର ପ୍ରତିଭା ow ଣ ଦେଇଥିଲେ। ରାଜା ସେହି ବ୍ୟକ୍ତିଙ୍କ ପ୍ରତି ଦୟା କଲେ, the ଣ ବାତିଲ କଲେ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କିନ୍ତୁ ଯେତେବେଳେ ସେହି ଲୋକ ବାହାରକୁ ଗଲା, ସେତେବେଳେ ସେ ତାଙ୍କର ଜଣେ ସହକର୍ମୀଙ୍କୁ ପାଇଲେ, ଯିଏ ତାଙ୍କୁ ଶହେ ଡେନାରି ow ଣ କରିଥିଲେ | ସେ ତାଙ୍କୁ ଧରି ରାଗିଗଲେ। “ତୁମେ ଯାହା we ଣ କର, ତାହା ଫେରସ୍ତ କର!”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ଏବଂ ସେ ତାଙ୍କର ସହକର୍ମୀଙ୍କୁ କାରାଗାରରେ ପକାଇଲେ। ରାଜା ତାଙ୍କର ଅନ୍ୟ ସେବକଙ୍କଠାରୁ ଏହି ଖବର ଶୁଣିଲେ।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ତା’ପରେ ରାଜା ରାଗିଯାଇ ସେବକକୁ ଡାକିଲେ। “ମୁଁ ତୁମର ସେହି debt ଣକୁ ବାତିଲ କରିଦେଲି କାରଣ ତୁମେ ମୋତେ ଅନୁରୋଧ କଲ। ମୁଁ ତୁମର ସହକର୍ମୀମାନଙ୍କ ଉପରେ ଦୟା କରିବା ଉଚିତ୍ ନୁହେଁ କି?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କହିଲେ, “ସ୍ୱର୍ଗରେ ଥିବା ପରମପିତା ଯେପରି ତୁମ୍ଭକୁ କ୍ଷମା କଲେ, ତୁମ୍ଭେମାନେ ପରସ୍ପରକୁ କ୍ଷମା କରିବା ଉଚିତ୍।”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ଜଣେ ସେବକ ଦଶ ହଜାର ପ୍ରତିଭାଙ୍କର ବହୁତ ବଡ debt ଣରୁ ମୁକ୍ତ ହେଲା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କିନ୍ତୁ ସେ ତାଙ୍କ ସହକର୍ମୀଙ୍କୁ କ୍ଷମା କରି ନାହାଁନ୍ତି ଯିଏ ତାଙ୍କୁ ଶହେ ଡେନାରି ow ଣ କରିଥିଲେ।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ଏହା ଏକ କୃତଜ୍ଞ ମନୋଭାବ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ଆମ୍ଭେମାନେ ମଧ୍ୟ ଯୀଶୁଙ୍କ ଦ୍ୱାରା ଅନୁଗ୍ରହ ଦ୍ୱାରା କ୍ଷମା ପାଇଲୁ |</a:t>
            </a:r>
            <a:r xmlns:a="http://schemas.openxmlformats.org/drawingml/2006/main">
              <a:rPr altLang="en-US" lang="or" sz="3200">
                <a:solidFill>
                  <a:schemeClr val="tx1">
                    <a:lumMod val="65000"/>
                    <a:lumOff val="35000"/>
                  </a:schemeClr>
                </a:solidFill>
              </a:rPr>
              <a:t> </a:t>
            </a:r>
            <a:r xmlns:a="http://schemas.openxmlformats.org/drawingml/2006/main">
              <a:rPr altLang="ko-KR" lang="or" sz="3200">
                <a:solidFill>
                  <a:schemeClr val="tx1">
                    <a:lumMod val="65000"/>
                    <a:lumOff val="35000"/>
                  </a:schemeClr>
                </a:solidFill>
              </a:rPr>
              <a:t>ଯଦି ଆମେ ସେହି ଅନୁଗ୍ରହକୁ ଭୁଲି ନାହୁଁ, ଯେଉଁମାନେ ଆମକୁ ଅନ୍ୟାୟ କରିଛନ୍ତି ସେମାନଙ୍କୁ କ୍ଷମା କରିବାକୁ ପଡିବ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ଯିଏ ଆମକୁ ଶେଷ ପର୍ଯ୍ୟନ୍ତ କ୍ଷମା କରନ୍ତି ଏବଂ ଭଲ ପାଆନ୍ତି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ସେ ରାଜାଙ୍କ ଦ୍ୱାରା କେତେ ଟଙ୍କା ଲେଖିଥିଲେ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ଶହେ ଡେନାରି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ଦୁଇ ଶହ ଡେନାରି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ଶହେ </a:t>
            </a:r>
            <a:r xmlns:a="http://schemas.openxmlformats.org/drawingml/2006/main">
              <a:rPr altLang="ko-KR" lang="or" sz="2800">
                <a:solidFill>
                  <a:schemeClr val="tx1">
                    <a:lumMod val="65000"/>
                    <a:lumOff val="35000"/>
                  </a:schemeClr>
                </a:solidFill>
              </a:rPr>
              <a:t>ପ୍ରତିଭା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ଦଶ ହଜାର ପ୍ରତିଭା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④ </a:t>
            </a:r>
            <a:r xmlns:a="http://schemas.openxmlformats.org/drawingml/2006/main">
              <a:rPr altLang="ko-KR" lang="or" sz="2800">
                <a:solidFill>
                  <a:srgbClr val="ff0000"/>
                </a:solidFill>
              </a:rPr>
              <a:t>ଦଶ ହଜାର ପ୍ରତିଭା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or" sz="4000"/>
              <a:t>କାରଣ ମୋର ଏହି ପୁତ୍ର ମୃତ ଓ ପୁନର୍ବାର ଜୀବିତ; ସେ ହଜି ଯାଇଥିଲେ। ତେଣୁ ସେମାନେ ଉତ୍ସବ ପାଳନ କରିବାକୁ ଲାଗିଲେ।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'ମୁଁ ତୁମ ସହକର୍ମୀଙ୍କ ପରି ଦୟା କରିବା ଉଚିତ୍ ନୁହେଁ କି?'</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18:</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82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ଦାଉଦଙ୍କ ପୁତ୍ର ହୋସାନା!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ତାଙ୍କ ଆଗରେ ଯାଇଥିବା ଜନତା ଏବଂ ପାଟି କରୁଥିବା ଲୋକମାନେ ପାଟି କରି କହିଲେ, "ଦାଉଦଙ୍କ ପୁତ୍ର ହୋସାନ୍ନା!" "ଯିଏ ପ୍ରଭୁଙ୍କ ନାମରେ ଆସନ୍ତି, ସେ ଧନ୍ୟ!" "ସର୍ବୋଚ୍ଚ ହୋସାନ୍ନା!"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21: 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or" altLang="ko-KR" sz="2600">
                <a:solidFill>
                  <a:schemeClr val="tx1">
                    <a:lumMod val="65000"/>
                    <a:lumOff val="35000"/>
                  </a:schemeClr>
                </a:solidFill>
              </a:rPr>
              <a:t>ଯୀଶୁ ଯିରୁଶାଲମ ନିକଟରେ ପହଞ୍ଚିବା ପରେ ସେ ଦୁଇଜଣ ଶିଷ୍ୟଙ୍କୁ ପଠାଇ କହିଲେ, “ଗାଁକୁ ଯାଅ, ତୁମେ ତା’ ଗଧ ସହିତ ଗୋଟିଏ ଗଧ ପାଇବ। ସେମାନଙ୍କୁ ଖୋଲି ମୋ ପାଖକୁ ଆଣ। ”</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ଦୁଇଜଣ ଶିଷ୍ୟ ଗାଁକୁ ଯାଇ ଯୀଶୁଙ୍କ ନିର୍ଦ୍ଦେଶ ଅନୁଯାୟୀ ତାହା କଲେ।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ସେମାନେ ଗଧଟି ପାଇଲେ। ପ୍ରଭୁ ସେମାନଙ୍କର ଆବଶ୍ୟକ କରନ୍ତି। ” ତା’ପରେ ମାଲିକ ସେମାନଙ୍କୁ ତୁରନ୍ତ ପଠାଇଲେ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ଏକ ଗଧ ଉପରେ ବସି ଯିରୁଶାଲମରେ ପ୍ରବେଶ କଲେ। ତାଙ୍କ ଆଗରେ ଯାଇ ଜନତା ଚିତ୍କାର କରି କହିଲେ, “ଦାଉଦଙ୍କ ପୁତ୍ର ହୋସାନା!”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ଏକ ଶିଶୁ ଗଧ ଉପରେ ଚ and ିଥିଲେ ଏବଂ ଜନତା ତାଙ୍କୁ ସ୍ୱାଗତ କରିଥିଲେ ବୋଲି ବାଇବଲର ଲିପିବଦ୍ଧ ଭବିଷ୍ୟବାଣୀ ଅନୁଯାୟୀ କରାଯାଇଥିଲା। କିନ୍ତୁ ଏ ବିଷୟରେ କେହି ଜାଣି ନ ଥିଲେ।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"ଯୀଶୁ ଗୋଟିଏ ଗଧର ଚ fo ଼ିଗଲେ। ଲୋକମାନେ ପାଟି କରି କହିଲେ,"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'ଦାଉଦଙ୍କ ପୁତ୍ର ହୋସାନା!'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ସେମାନେ ସମସ୍ତେ ବାଇବଲରେ ଭବିଷ୍ୟବାଣୀ କରିଥିଲେ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ଯୀଶୁ ଆଜ୍ଞା ପାଳନ କରି ବଞ୍ଚିଥିଲେ,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ଯେପରି ବାଇବଲରେ ଲେଖା ହୋଇଛି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 ଯେଉଁମାନେ ଯୀଶୁଙ୍କୁ ଅନୁସରଣ କରୁ, ସେମାନେ ମଧ୍ୟ ମାନିବା ଉଚିତ୍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God's ଶ୍ବରଙ୍କ ବାକ୍ୟ ପୁଙ୍ଖାନୁପୁଙ୍ଖ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ଆମର ରାଜା ଏବଂ ପ୍ରଶଂସା ଓ ଗ glory ରବ ପାଇବାକୁ ଯୋଗ୍ୟ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or">
                <a:solidFill>
                  <a:schemeClr val="tx1">
                    <a:lumMod val="50000"/>
                    <a:lumOff val="50000"/>
                  </a:schemeClr>
                </a:solidFill>
              </a:rPr>
              <a:t>73 73 God ଶ୍ବରଙ୍କ ବାକ୍ୟ |</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or" sz="4400"/>
              <a:t>ଯୀଶୁ ଲାଜାରଙ୍କୁ ମୃତ୍ୟୁରୁ ପୁନରୁ‌ତ୍‌ଥିତ କଲେ</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ଯୀଶୁ କ’ଣ ଯିରୁଶାଲମକୁ ଗଲେ?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ଗୋଟିଏ </a:t>
            </a:r>
            <a:r xmlns:a="http://schemas.openxmlformats.org/drawingml/2006/main">
              <a:rPr altLang="ko-KR" lang="or" sz="2800">
                <a:solidFill>
                  <a:schemeClr val="tx1">
                    <a:lumMod val="65000"/>
                    <a:lumOff val="35000"/>
                  </a:schemeClr>
                </a:solidFill>
              </a:rPr>
              <a:t>ଗଧର ଫୋଲ୍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ଏକ ଶିଶୁ ଘୋଡା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ଏକ ଶିଶୁ ହାତୀ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ଏକ ଶିଶୁ ଓଟ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ଗୋଟିଏ </a:t>
            </a:r>
            <a:r xmlns:a="http://schemas.openxmlformats.org/drawingml/2006/main">
              <a:rPr altLang="ko-KR" lang="or" sz="2800">
                <a:solidFill>
                  <a:srgbClr val="ff0000"/>
                </a:solidFill>
              </a:rPr>
              <a:t>ଗଧର ଫୋଲ୍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ତାଙ୍କ ଆଗରେ ଯାଇଥିବା ଜନତା ଏବଂ ପାଟି କରୁଥିବା ଲୋକମାନେ ପାଟି କରି କହିଲେ, "ଦାଉଦଙ୍କ ପୁତ୍ର ହୋସାନ୍ନା!" "ଯିଏ ପ୍ରଭୁଙ୍କ ନାମରେ ଆସନ୍ତି, ସେ ଧନ୍ୟ!" "ସର୍ବୋଚ୍ଚ ହୋସାନ୍ନା!"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21: 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83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ମୋ ଘର ପ୍ରାର୍ଥନା ଗୃହ ଅଟେ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ସେ ସେମାନଙ୍କୁ କହିଲେ, "ଏହା ଲେଖା ଯାଇଛି," ମୋ ଘରକୁ ପ୍ରାର୍ଥନା ଗୃହ କୁହାଯିବ, କିନ୍ତୁ ତୁମେ ଏହାକୁ 'ଡକାୟତମାନଙ୍କ ଗୁମ୍ଫା'ରେ ପରିଣତ କରୁଛ।'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ଯିରୁଶାଲମ ମନ୍ଦିରରେ ପ୍ରବେଶ କଲେ। ମନ୍ଦିର ଭିତରେ ଅନେକ ବଣିକ ଏବଂ ଟଙ୍କା ପରିବର୍ତ୍ତନକାରୀ ଥିଲେ।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ଯୀଶୁ ଟଙ୍କା ବଦଳୁଥିବା ଲୋକଙ୍କ ଟେବୁଲ ଏବଂ କପୋତ ବିକ୍ରୟ କରୁଥିବା ଲୋକଙ୍କ ବେଞ୍ଚକୁ ଓଲଟାଇ ଦେଲେ। ସେ ସେଠାରେ କିଣୁଥିବା ଏବଂ ବିକ୍ରୟ କରୁଥିବା ସମସ୍ତଙ୍କୁ ଚଲାଇଲେ |</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କ୍ରୋଧିତ ଭାବରେ କହିଲେ, “ଲେଖାଅଛି, ମୋ ଘରକୁ ପ୍ରାର୍ଥନା ଗୃହ କୁହାଯିବ, କିନ୍ତୁ ତୁମ୍ଭେ ଏହାକୁ ଡକାୟତମାନଙ୍କ ଗୁମ୍ଫାରେ ପରିଣତ କରୁଛ।”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ବ୍ୟବସାୟୀମାନଙ୍କୁ ମନ୍ଦିରରୁ ବାହାର କରି ମନ୍ଦିରରେ ରୋଗୀମାନଙ୍କୁ ସୁସ୍ଥ କଲେ।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or" sz="3600">
                <a:solidFill>
                  <a:schemeClr val="tx1">
                    <a:lumMod val="65000"/>
                    <a:lumOff val="35000"/>
                  </a:schemeClr>
                </a:solidFill>
              </a:rPr>
              <a:t>ମନ୍ଦିର, ଚର୍ଚ୍ଚ, ଭଗବାନଙ୍କୁ ଉପାସନା ଏବଂ ପ୍ରାର୍ଥନା କରିବାର ସ୍ଥାନ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ଯୀଶୁ ଏହାକୁ ବ୍ୟବସାୟ ସ୍ଥାନରେ ପରିଣତ କରିଥିବା ଲୋକଙ୍କ ଉପରେ ରାଗିଗଲେ।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ଆପଣ କ’ଣ ପାଇଁ ଚର୍ଚ୍ଚକୁ ଆସନ୍ତି?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ଚର୍ଚ୍ଚରେ, ତୁମେ ଉପାସନା ଏବଂ ପ୍ରାର୍ଥନା ସହିତ ଭଗବାନଙ୍କୁ ଭେଟିବା ଜରୁରୀ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ମଣ୍ଡଳୀର ମାଲିକ | ଯୀଶୁ ହେଉଛନ୍ତି ଯିଏ ମଣ୍ଡଳୀରୁ ଆମର ଉପାସନା ଏବଂ ପ୍ରାର୍ଥନା ଗ୍ରହଣ କରନ୍ତି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ଯୀଶୁ ତାହାଙ୍କୁ କହିଲେ, "ମୁଁ ପୁନରୁତ୍ଥାନ ଓ ଜୀବନ। ଯିଏ ମୋ'ଠାରେ ବିଶ୍ବାସ କରେ, ସେ ବଞ୍ଚିବ, ଯଦିଓ ସେ ମରିଯାଏ;</a:t>
            </a:r>
            <a:endParaRPr xmlns:a="http://schemas.openxmlformats.org/drawingml/2006/main" altLang="ko-KR" lang="en-US" sz="3600"/>
          </a:p>
          <a:p>
            <a:pPr xmlns:a="http://schemas.openxmlformats.org/drawingml/2006/main" lvl="0">
              <a:defRPr/>
            </a:pPr>
            <a:r xmlns:a="http://schemas.openxmlformats.org/drawingml/2006/main">
              <a:rPr altLang="ko-KR" lang="or" sz="3600"/>
              <a:t>ଏବଂ ଯିଏ ମୋ ଉପରେ ବିଶ୍ believes ାସ କରେ ସେ କଦାପି ମରିବ ନାହିଁ। ଆପଣ ଏହା ବିଶ୍ believe ାସ କରନ୍ତି କି? "</a:t>
            </a:r>
            <a:endParaRPr xmlns:a="http://schemas.openxmlformats.org/drawingml/2006/main" altLang="ko-KR" lang="en-US" sz="3600"/>
          </a:p>
          <a:p>
            <a:pPr xmlns:a="http://schemas.openxmlformats.org/drawingml/2006/main" lvl="0">
              <a:defRPr/>
            </a:pPr>
            <a:r xmlns:a="http://schemas.openxmlformats.org/drawingml/2006/main">
              <a:rPr altLang="ko-KR" lang="or"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11:</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ଯୀଶୁ କିଏ ମନ୍ଦିରରୁ ବାହାର କରିଦେଲେ?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ଯିହୁଦୀମାନେ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ଅଣଯିହୂଦୀ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Est </a:t>
            </a:r>
            <a:r xmlns:a="http://schemas.openxmlformats.org/drawingml/2006/main">
              <a:rPr altLang="ko-KR" lang="or" sz="2800">
                <a:solidFill>
                  <a:schemeClr val="tx1">
                    <a:lumMod val="65000"/>
                    <a:lumOff val="35000"/>
                  </a:schemeClr>
                </a:solidFill>
              </a:rPr>
              <a:t>ପୁରୋହିତ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ବ୍ୟବସାୟୀ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④ </a:t>
            </a:r>
            <a:r xmlns:a="http://schemas.openxmlformats.org/drawingml/2006/main">
              <a:rPr altLang="ko-KR" lang="or" sz="2800">
                <a:solidFill>
                  <a:srgbClr val="ff0000"/>
                </a:solidFill>
              </a:rPr>
              <a:t>ବ୍ୟବସାୟୀ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ସେ ସେମାନଙ୍କୁ କହିଲେ, "ଏହା ଲେଖା ଯାଇଛି," ମୋ ଘରକୁ ପ୍ରାର୍ଥନା ଗୃହ କୁହାଯିବ, କିନ୍ତୁ ତୁମେ ଏହାକୁ 'ଡକାୟତମାନଙ୍କ ଗୁମ୍ଫା'ରେ ପରିଣତ କରୁଛ।'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84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ନିଜ ଶିଷ୍ୟମାନଙ୍କର ପାଦ ଧୋଇଲେ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ବର୍ତ୍ତମାନ ମୁଁ, ତୁମର ପ୍ରଭୁ ଏବଂ ଗୁରୁ, ତୁମର ପାଦ ଧୋଇଲି, ତୁମେ ମଧ୍ୟ ପରସ୍ପରର ପାଦ ଧୋଇବା ଉଚିତ୍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ନିଜ ଶିଷ୍ୟମାନଙ୍କ ସହିତ ଶେଷ ରାତ୍ରୀ ଭୋଜନ କଲେ | ଯୀଶୁ ଜାଣିଥିଲେ ଯେ ଏହା ତାଙ୍କ ଶିଷ୍ୟମାନଙ୍କ ସହିତ ତାଙ୍କର ଶେଷ ଭୋଜନ |</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ଯୀଶୁ ହଠାତ୍ ବାସନକୁ ପାଣି ଆଣିଲେ, ଏବଂ ସେ ଶିଷ୍ୟମାନଙ୍କ ପାଦକୁ ଗୋଟିଏ ପରେ ଗୋଟିଏ ଧୋଇବାକୁ ଲାଗିଲେ।</a:t>
            </a:r>
            <a:r xmlns:a="http://schemas.openxmlformats.org/drawingml/2006/main">
              <a:rPr lang="or"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ଯେତେବେଳେ ପିତରଙ୍କ ପାଳି ହେଲା, ପିତର କହିଲେ, "ପ୍ରଭୁ କାହିଁକି ଆମର ପାଦ ଧୋଇଛନ୍ତି? ମୁଁ ଧୋଇବି ନାହିଁ!"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ଉତ୍ତର ଦେଲେ। "ଯଦି ମୁଁ ତୁମର ପାଦ ଧୋଇବି ନାହିଁ, ତୁମେ ଏବଂ ମୋର ଏହା ସହ କ to ଣସି ସମ୍ପର୍କ ନାହିଁ। ତୁମେ ବର୍ତ୍ତମାନ ଭଲ ଭାବରେ ବୁ not ି ପାରିବ ନାହିଁ, କିନ୍ତୁ ଦିନେ ତୁମେ ବୁ will ିବ।"</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"ମୁଁ ଏକ ଉଦାହରଣ ସୃଷ୍ଟି କରିବାକୁ ତୁମର ପାଦ ଧୋଇଲି। ବର୍ତ୍ତମାନଠାରୁ ପରସ୍ପରର ପାଦ ଧୋଇ ଦିଅ ଏବଂ ପରସ୍ପରର ସେବା କରୁଥିବା ଲୋକ ହୁଅ।"</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or" sz="3600">
                <a:solidFill>
                  <a:schemeClr val="tx1">
                    <a:lumMod val="65000"/>
                    <a:lumOff val="35000"/>
                  </a:schemeClr>
                </a:solidFill>
              </a:rPr>
              <a:t>ଦୁନିଆରେ, ନିମ୍ନ ଲୋକମାନେ ଉଚ୍ଚ ଲୋକମାନଙ୍କର ସେବା କରନ୍ତି, କିନ୍ତୁ ବିପରୀତରେ ଯୀଶୁ ନିଜ ଶିଷ୍ୟମାନଙ୍କ ପାଦ ଧୋଇ ତ୍ୟାଗ କଲେ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ଆମ ପାଇଁ ତାଙ୍କ ଜୀବନ</a:t>
            </a:r>
            <a:r xmlns:a="http://schemas.openxmlformats.org/drawingml/2006/main">
              <a:rPr altLang="en-US" lang="or" sz="3600">
                <a:solidFill>
                  <a:schemeClr val="tx1">
                    <a:lumMod val="65000"/>
                    <a:lumOff val="35000"/>
                  </a:schemeClr>
                </a:solidFill>
              </a:rPr>
              <a:t> </a:t>
            </a:r>
            <a:r xmlns:a="http://schemas.openxmlformats.org/drawingml/2006/main">
              <a:rPr altLang="ko-KR" lang="or" sz="3600">
                <a:solidFill>
                  <a:schemeClr val="tx1">
                    <a:lumMod val="65000"/>
                    <a:lumOff val="35000"/>
                  </a:schemeClr>
                </a:solidFill>
              </a:rPr>
              <a:t>ଯଦି ଆମେ ଯୀଶୁଙ୍କର ଶିଷ୍ୟ, ତେବେ ଉଚ୍ଚସ୍ଥାନରେ ଚିକିତ୍ସିତ ହେବାକୁ ଇଚ୍ଛା କରିବା ପରିବର୍ତ୍ତେ, ନିମ୍ନ ସ୍ଥାନରେ ପରସ୍ପରକୁ ସେବା କରିବା ପାଇଁ ଆମେ ଆନନ୍ଦିତ ହେବା ଉଚିତ୍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ଦିନେ ଯୀଶୁଙ୍କ ପାଖକୁ ଖବର ଆସିଲା। “ଲାଜାର ଅସୁସ୍ଥ ଅଛନ୍ତି। ଦୟାକରି ଶୀଘ୍ର ଆସ ଏବଂ ତାଙ୍କୁ ସୁସ୍ଥ କର।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a:t>
            </a:r>
            <a:r xmlns:a="http://schemas.openxmlformats.org/drawingml/2006/main">
              <a:rPr altLang="en-US" lang="or" sz="3600">
                <a:solidFill>
                  <a:srgbClr val="0070c0"/>
                </a:solidFill>
              </a:rPr>
              <a:t> </a:t>
            </a:r>
            <a:r xmlns:a="http://schemas.openxmlformats.org/drawingml/2006/main">
              <a:rPr altLang="ko-KR" lang="or" sz="3600">
                <a:solidFill>
                  <a:srgbClr val="0070c0"/>
                </a:solidFill>
              </a:rPr>
              <a:t>ହେଉଛି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ସର୍ବୋଚ୍ଚ ବ୍ୟକ୍ତି, କିନ୍ତୁ ସେ ସର୍ବନିମ୍ନ ସ୍ଥାନକୁ ଆସିଛନ୍ତି ଏବଂ ଆମ ସମସ୍ତଙ୍କର ସେବା କରିବାକୁ ପ୍ରସ୍ତୁତ ଅଛନ୍ତି |</a:t>
            </a:r>
            <a:r xmlns:a="http://schemas.openxmlformats.org/drawingml/2006/main">
              <a:rPr altLang="en-US" lang="o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କିଏ ଯୀଶୁଙ୍କୁ ପାଦ ଧୋଇବାକୁ ଦେଲେ ନାହିଁ?</a:t>
            </a:r>
            <a:r xmlns:a="http://schemas.openxmlformats.org/drawingml/2006/main">
              <a:rPr altLang="en-US" lang="o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ଜନ୍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ଥୋମାସ୍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ପିତର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ଯିହୁଦା ଇସ୍କାରିଟ୍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③ </a:t>
            </a:r>
            <a:r xmlns:a="http://schemas.openxmlformats.org/drawingml/2006/main">
              <a:rPr altLang="ko-KR" lang="or" sz="2800">
                <a:solidFill>
                  <a:srgbClr val="ff0000"/>
                </a:solidFill>
              </a:rPr>
              <a:t>ପିତର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ବର୍ତ୍ତମାନ ମୁଁ, ତୁମର ପ୍ରଭୁ ଏବଂ ଗୁରୁ, ତୁମର ପାଦ ଧୋଇଲି, ତୁମେ ମଧ୍ୟ ପରସ୍ପରର ପାଦ ଧୋଇବା ଉଚିତ୍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85 85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ପାହାଡ ଉପରେ ପ୍ରାର୍ଥନା କଲେ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ଟିକିଏ ଦୂରକୁ ଯାଇ ସେ ତଳେ ପଡ଼ିଯାଇ ପ୍ରାର୍ଥନା କଲେ, "ମୋର ପିତା, ଯଦି ସମ୍ଭବ, ଏହି କପଟି ମୋ ପାଖରୁ ନିଆଯାଉ। ତଥାପି ମୁଁ ଯେପରି କରିବି ନାହିଁ, କିନ୍ତୁ ତୁମେ ଯେପରି କରିବ।"</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ମାଥିଉ</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ରାତ୍ରୀ ଭୋଜନ ପରେ, ଯୀଶୁ ନିଜ ଶିଷ୍ୟମାନଙ୍କ ସହିତ ଗେଥସେମାନ ନାମକ ଏକ ସ୍ଥାନକୁ ଗଲେ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ଯୀଶୁ ଶିଷ୍ୟମାନଙ୍କୁ କହିଲେ, “ମୋର ଆତ୍ମା ମୃତ୍ୟୁ ପର୍ଯ୍ୟନ୍ତ ଦୁ orrow ଖରେ ଭରି ରହିଛି। ଏଠାରେ ରୁହ ଏବଂ ମୋ ସହିତ ଜଗି ରୁହ। ”</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 ମୋର ପରମପିତା, ଯଦି ଏହା ସମ୍ଭବ ହୁଏ, ତେବେ ଏହି କପଟି ମୋ ପାଖରୁ ନିଆଯାଉ। ତଥାପି ମୁଁ ଯେପରି କରିବି ତାହା ନୁହେଁ, କିନ୍ତୁ ତୁମେ ଯେପରି କରିବ। " ଯୀଶୁ ଅତିଶୟ ପ୍ରାର୍ଥନା କଲେ। କିନ୍ତୁ ଶିଷ୍ୟମାନେ ଗଭୀର ନିଦ୍ରାରେ ପଡ଼ିଗଲେ।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ଶିଷ୍ୟମାନଙ୍କୁ ଜାଗ୍ରତ କରି କହିଲେ, “ତୁମେ ମୋ ସହିତ ଏକ ଘଣ୍ଟା ପର୍ଯ୍ୟନ୍ତ ଜଗି ରହି ପାରିବ ନାହିଁ? ଦେଖ | ମୋତେ ଧରିବା ପାଇଁ ମୋର ବିଶ୍ୱାସଘାତକତା ଆସିଛି।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ଶେଷରେ, ଯୀଶୁ ତାହାଙ୍କୁ ଧରିବାକୁ ଆସିଥିବା ଲୋକମାନଙ୍କୁ ଅନୁସରଣ କଲେ। God ଶ୍ବରଙ୍କ ଇଚ୍ଛା ଅନୁଯାୟୀ କ୍ରୁଶରେ ଆମର ପାପ ପାଇଁ ଦେୟ ମରିବା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କିନ୍ତୁ ଯୀଶୁ ଆସିବା ପୂର୍ବରୁ ସେ ମରିଗଲେ।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or" altLang="ko-KR" sz="3600">
                <a:solidFill>
                  <a:schemeClr val="tx1">
                    <a:lumMod val="65000"/>
                    <a:lumOff val="35000"/>
                  </a:schemeClr>
                </a:solidFill>
              </a:rPr>
              <a:t>କ୍ରୁଶରେ ଆମର ପାପ ପାଇଁ ଯୀଶୁ ମରିବା କଷ୍ଟଦାୟକ ଥିଲା, କିନ୍ତୁ ସେ ସମ୍ପୂର୍ଣ୍ଣ ଭାବରେ ମାନୁଥିଲେ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କାରଣ ଏହା God's ଶ୍ବରଙ୍କ ଇଚ୍ଛା ଥିଲା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ଆମେ ପ୍ରଥମେ ଆଶା କରିବା ଉଚିତ ଯେ ଆମ ଜୀବନରେ ମୋର ଅପେକ୍ଷା God's ଶ୍ବରଙ୍କ ଇଚ୍ଛା ପୂରଣ ହେବ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a:t>
            </a:r>
            <a:r xmlns:a="http://schemas.openxmlformats.org/drawingml/2006/main">
              <a:rPr lang="or" altLang="en-US" sz="3600">
                <a:solidFill>
                  <a:srgbClr val="0070c0"/>
                </a:solidFill>
              </a:rPr>
              <a:t> </a:t>
            </a:r>
            <a:r xmlns:a="http://schemas.openxmlformats.org/drawingml/2006/main">
              <a:rPr lang="or" altLang="ko-KR" sz="3600">
                <a:solidFill>
                  <a:srgbClr val="0070c0"/>
                </a:solidFill>
              </a:rPr>
              <a:t>ହେଉଛି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ଏହି ଦେଶରେ ପାପହୀନ କାରଣ ସେ God's ଶ୍ବରଙ୍କ ଇଚ୍ଛାକୁ ସମ୍ପୂର୍ଣ୍ଣ ଭାବରେ ଅନୁସରଣ କରନ୍ତି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ଗିରଫ ହେବା ପୂର୍ବରୁ ଯୀଶୁ କେଉଁଠାରେ ପ୍ରାର୍ଥନା କରିଥିଲେ?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Jerusalem ଯିରୁଶାଲମର ମନ୍ଦିରରେ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Eth </a:t>
            </a:r>
            <a:r xmlns:a="http://schemas.openxmlformats.org/drawingml/2006/main">
              <a:rPr lang="or" altLang="ko-KR" sz="2800">
                <a:solidFill>
                  <a:schemeClr val="tx1">
                    <a:lumMod val="65000"/>
                    <a:lumOff val="35000"/>
                  </a:schemeClr>
                </a:solidFill>
              </a:rPr>
              <a:t>ଗେଥସେମାନ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Mark ମାର୍କର ଉପର କୋଠରୀ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ଗାଲିଲୀ </a:t>
            </a:r>
            <a:r xmlns:a="http://schemas.openxmlformats.org/drawingml/2006/main">
              <a:rPr lang="or" altLang="ko-KR" sz="2800">
                <a:solidFill>
                  <a:schemeClr val="tx1">
                    <a:lumMod val="65000"/>
                    <a:lumOff val="35000"/>
                  </a:schemeClr>
                </a:solidFill>
              </a:rPr>
              <a:t>ହ୍ରଦ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Eth </a:t>
            </a:r>
            <a:r xmlns:a="http://schemas.openxmlformats.org/drawingml/2006/main">
              <a:rPr lang="or" altLang="ko-KR" sz="2800">
                <a:solidFill>
                  <a:srgbClr val="ff0000"/>
                </a:solidFill>
              </a:rPr>
              <a:t>ଗେଥସେମାନ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ଟିକିଏ ଦୂରକୁ ଯାଇ ସେ ତଳେ ପଡ଼ିଯାଇ ପ୍ରାର୍ଥନା କଲେ, "ମୋର ପିତା, ଯଦି ସମ୍ଭବ, ଏହି କପଟି ମୋ ପାଖରୁ ନିଆଯାଉ। ତଥାପି ମୁଁ ଯେପରି କରିବି ନାହିଁ, କିନ୍ତୁ ତୁମେ ଯେପରି କରିବ।"</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ମାଥିଉ</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86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କ୍ରୁଶରେ ମୃତ୍ୟୁ ବରଣ କଲେ।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ଯୀଶୁ ଉଚ୍ଚ ସ୍ୱରରେ ଡାକିଲେ, "ପିତା, ମୁଁ ମୋର ଆତ୍ମାକୁ ତୁମ ହସ୍ତରେ ସମର୍ପଣ କରେ।" ସେ ଏହା କହିସାରିବା ପରେ ସେ ଶେଷ ନିଶ୍ୱାସ ତ୍ୟାଗ କଲେ।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ଲୁକ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23:</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ରୋମୀୟ ସ soldiers ନିକମାନଙ୍କ ଦ୍ captured ାରା କାବୁ ହୋଇଥିବା ଯୀଶୁ ତାଙ୍କ ମୁଣ୍ଡରେ କଣ୍ଟା ମୁକୁଟ ପିନ୍ଧିଥିଲେ, ତାଙ୍କୁ ପରିହାସ କରାଯାଇଥିଲା, କ୍ରୁଶକୁ ନେଇ ପାହାଡକୁ ନିଆଯାଇଥିଲା।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ତା’ପରେ, ଦୁଇଜଣ ଅପରାଧୀଙ୍କ ସହିତ ଯୀଶୁ କ୍ରୁଶରେ କ୍ରୁଶରେ ଚ was ଼ିଗଲେ | ଲୋକମାନେ ଦେଖୁଥିଲେ ଏବଂ ଶାସକମାନେ ତାଙ୍କୁ ଉପହାସ କଲେ।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"ପିତା, ସେମାନଙ୍କୁ କ୍ଷମା କର, କାରଣ ସେମାନେ କ'ଣ କରୁଛନ୍ତି ଜାଣନ୍ତି ନାହିଁ।" ଯୀଶୁ ତାହାଙ୍କୁ ହତ୍ୟା କରିଥିବା ଲୋକମାନଙ୍କ ପାଇଁ ପ୍ରାର୍ଥନା କଲେ।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କହିଲେ, “ଏହା ସମାପ୍ତ ହେଲା!” ଏବଂ ସେ ମୁଣ୍ଡ ନୁଆଁଇ ନିଜର ଆତ୍ମା ତ୍ୟାଗ କଲେ।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ଲାଜାରର ଭଉଣୀ ବିଳମ୍ବରେ ଆସିଥିବା ଯୀଶୁଙ୍କୁ କହିଲେ, “ଯୀଶୁ, ଯଦି ଆପଣ ଏଠାରେ ଥାଆନ୍ତେ, ମୋର ଭାଇ ମରି ନଥାନ୍ତେ।”</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ସେହି ସମୟରେ ମନ୍ଦିରର ପରଦା ଉପରୁ ତଳ ପର୍ଯ୍ୟନ୍ତ ଦୁଇଭାଗରେ ଛିଣ୍ଡିଗଲା। ପୃଥିବୀ କମ୍ପିତ ହେଲା ଓ ପଥରଗୁଡ଼ିକ ବିଭାଜିତ ହେଲା। ଯୀଶୁଙ୍କୁ କ୍ରୁଶରେ ଚ ified ଼ାଇଥିବା ସ soldiers ନିକମାନେ ଏହା ଦେଖି ଭୟଭୀତ ହେଲେ ଓ ଚିତ୍କାର କରି କହିଲେ, “ସେ ନିଶ୍ଚିତ ଭାବରେ ପରମେଶ୍ୱରଙ୍କ ପୁତ୍ର!”</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or" altLang="ko-KR" sz="3600">
                <a:solidFill>
                  <a:schemeClr val="tx1">
                    <a:lumMod val="65000"/>
                    <a:lumOff val="35000"/>
                  </a:schemeClr>
                </a:solidFill>
              </a:rPr>
              <a:t>ପାପହୀନ ଯୀଶୁ ଆମ ପାଇଁ ଯନ୍ତ୍ରଣା ଭୋଗିଲେ ଏବଂ ମୃତ୍ୟୁ ବରଣ କଲେ ଏବଂ ଆମର ପାପ ପାଇଁ ଅର୍ଥ ଦେଲେ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ତେଣୁ, ଆମେ ନିଜ ପାଇଁ ଦେୟ ଦେବାର ଆବଶ୍ୟକତା ନାହିଁ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ଆମେ ଯୀଶୁଙ୍କୁ ଧନ୍ୟବାଦ ଦେଇ ଉଦ୍ଧାର ପାଇଲୁ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ଆମେ ଏହାକୁ ଏକ କ୍ଷଣ ପାଇଁ ଭୁଲିଯିବା ଉଚିତ୍ ନୁହେଁ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ହେଉଛନ୍ତି ତ୍ରାଣକର୍ତ୍ତା ଯିଏ କ୍ରୁଶରେ ଆମର ପାପ ପାଇଁ ମରି ଆମକୁ ଉଦ୍ଧାର କରିଛନ୍ତି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କାହା ସହିତ କ୍ରୁଶରେ ଚ was ଼ିଗଲେ?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ଶିଷ୍ୟମାନେ </a:t>
            </a:r>
            <a:r xmlns:a="http://schemas.openxmlformats.org/drawingml/2006/main">
              <a:rPr lang="or"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ମହିଳାମାନେ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ପୁରୋହିତ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ଅପରାଧୀ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④ </a:t>
            </a:r>
            <a:r xmlns:a="http://schemas.openxmlformats.org/drawingml/2006/main">
              <a:rPr lang="or" altLang="ko-KR" sz="2800">
                <a:solidFill>
                  <a:srgbClr val="ff0000"/>
                </a:solidFill>
              </a:rPr>
              <a:t>ଅପରାଧୀ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ଯୀଶୁ ଉଚ୍ଚ ସ୍ୱରରେ ଡାକିଲେ, "ପିତା, ମୁଁ ମୋର ଆତ୍ମାକୁ ତୁମ ହସ୍ତରେ ସମର୍ପଣ କରେ।" ସେ ଏହା କହିସାରିବା ପରେ ସେ ଶେଷ ନିଶ୍ୱାସ ତ୍ୟାଗ କଲେ।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ଲୁକ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23:</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87 87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ଖାଲି କବର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ଏହା ଦେଖି ସେ ବୁଲିପଡି ଯୀଶୁଙ୍କୁ ସେଠାରେ ଠିଆ ହେବାର ଦେଖିଲେ, କିନ୍ତୁ ସେ ଜାଣିପାରିଲେ ନାହିଁ ଯେ ଏହା ଯୀଶୁ ଅଟେ।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ଜନ୍</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20:</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ମଗ୍ଦଲୀନୀ ମରିୟମ କବର ପାଖକୁ ଯାଇ ମୃତ ଯୀଶୁଙ୍କୁ ଦେଖିଲେ। କିନ୍ତୁ, କବରର ପଥର କବାଟ ଖୋଲା ଥିଲା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କବରରେ ଯୀଶୁଙ୍କର କ body ଣସି ଶରୀର ନଥିଲା। ମରିୟମ ଭାବିଲେ ଯେ କେହି ଜଣେ ଯୀଶୁଙ୍କ ମୃତଦେହ ଚୋରି କରିଛନ୍ତି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ସ୍ୱର୍ଗଦୂତ ଆସି ପଚାରିଲେ। "ତୁମେ କାହିଁକି କାନ୍ଦୁଛ?" ମରିୟମ ଉତ୍ତର ଦେଲେ, କେହି ଜଣେ ଯୀଶୁଙ୍କ ଶରୀର ଚୋରି କଲେ।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ଯୀଶୁ କହିଲେ, “କବରର ପଥର ଫାଟକ କା Take ଼ିଦିଅ।” ଯୀଶୁ ଆଦେଶ ଦେଲେ, “ଲାଜାର, ବାହାରକୁ ଆସ।”</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 ବୁଲିପଡ଼ି ଦେଖିଲେ, ଯୀଶୁ ଜୀବିତ ଥିଲେ। କିନ୍ତୁ ମରିୟମ ଯୀଶୁଙ୍କୁ ଚିହ୍ନି ପାରିଲେ ନାହିଁ। ସେ ଭାବିନଥିଲେ ଯେ ଯୀଶୁ ପୁନର୍ବାର ଜୀବିତ ହେବେ।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"ମରିୟମ ..." ଯେତେବେଳେ ଯୀଶୁ ଡାକିଲେ, ମରିୟମ ତାଙ୍କୁ ଚିହ୍ନି ପାରିଲେ | “ପ୍ରଭୁ, ତୁମେ ପ୍ରକୃତରେ ପୁନରୁତ୍ଥିତ ହୋଇଛ।” ଯୀଶୁ ମୃତ୍ୟୁର ତିନି ଦିନ ପରେ ପୁନରୁତ୍ଥିତ ହେଲେ।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or" altLang="ko-KR" sz="3300">
                <a:solidFill>
                  <a:schemeClr val="tx1">
                    <a:lumMod val="65000"/>
                    <a:lumOff val="35000"/>
                  </a:schemeClr>
                </a:solidFill>
              </a:rPr>
              <a:t>ଦୁନିଆରେ କେହି ମରି ନାହାଁନ୍ତି</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r" altLang="ko-KR" sz="3300">
                <a:solidFill>
                  <a:schemeClr val="tx1">
                    <a:lumMod val="65000"/>
                    <a:lumOff val="35000"/>
                  </a:schemeClr>
                </a:solidFill>
              </a:rPr>
              <a:t>ପୁଣି ଜୀବିତ |</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r" altLang="ko-KR" sz="3300">
                <a:solidFill>
                  <a:schemeClr val="tx1">
                    <a:lumMod val="65000"/>
                    <a:lumOff val="35000"/>
                  </a:schemeClr>
                </a:solidFill>
              </a:rPr>
              <a:t>ମାତ୍ର ଏକମାତ୍ର, ଯିଏ ମୃତ୍ୟୁରୁ ପୁନରୁତ୍ଥିତ ହୋଇଥିଲେ, ସେ ଜୀବିତ ଅଛନ୍ତି।</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r" altLang="ko-KR" sz="3300">
                <a:solidFill>
                  <a:schemeClr val="tx1">
                    <a:lumMod val="65000"/>
                    <a:lumOff val="35000"/>
                  </a:schemeClr>
                </a:solidFill>
              </a:rPr>
              <a:t>ବାଇବଲ କୁହେ ଯେ ଯେଉଁମାନେ ଯୀଶୁଙ୍କୁ ବିଶ୍ believe ାସ କରନ୍ତି ସେମାନେ ମଧ୍ୟ ପୁନର୍ଜୀବିତ ହୁଅନ୍ତି</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r" altLang="ko-KR" sz="3300">
                <a:solidFill>
                  <a:schemeClr val="tx1">
                    <a:lumMod val="65000"/>
                    <a:lumOff val="35000"/>
                  </a:schemeClr>
                </a:solidFill>
              </a:rPr>
              <a:t>ଯୀଶୁଙ୍କ ପରି |</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r" altLang="ko-KR" sz="3300">
                <a:solidFill>
                  <a:schemeClr val="tx1">
                    <a:lumMod val="65000"/>
                    <a:lumOff val="35000"/>
                  </a:schemeClr>
                </a:solidFill>
              </a:rPr>
              <a:t>ତେଣୁ ଆମେ ଆମର ଭରସା ହରାଇବା ଉଚିତ୍ ନୁହେଁ |</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r" altLang="ko-KR" sz="3300">
                <a:solidFill>
                  <a:schemeClr val="tx1">
                    <a:lumMod val="65000"/>
                    <a:lumOff val="35000"/>
                  </a:schemeClr>
                </a:solidFill>
              </a:rPr>
              <a:t>ଅନନ୍ତ ଜୀବନ ପାଇଁ</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ହେଉଛନ୍ତି ବିଜୟର ପ୍ରଭୁ ଯିଏ ମୃତ୍ୟୁକୁ ପରାସ୍ତ କରି ପୁନରୁତ୍ଥାନ କଲେ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କବର ଭିତରେ ଯୀଶୁ ନାହାଁନ୍ତି ବୋଲି ମରିୟମ କ’ଣ ଭାବିଲେ?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① </a:t>
            </a:r>
            <a:r xmlns:a="http://schemas.openxmlformats.org/drawingml/2006/main">
              <a:rPr lang="or" altLang="ko-KR" sz="2800">
                <a:solidFill>
                  <a:schemeClr val="tx1">
                    <a:lumMod val="65000"/>
                    <a:lumOff val="35000"/>
                  </a:schemeClr>
                </a:solidFill>
              </a:rPr>
              <a:t>ଯୀଶୁ ପୁନରୁତ୍ଥିତ ହୋଇଛନ୍ତି!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ଏହା </a:t>
            </a:r>
            <a:r xmlns:a="http://schemas.openxmlformats.org/drawingml/2006/main">
              <a:rPr lang="or" altLang="ko-KR" sz="2800">
                <a:solidFill>
                  <a:schemeClr val="tx1">
                    <a:lumMod val="65000"/>
                    <a:lumOff val="35000"/>
                  </a:schemeClr>
                </a:solidFill>
              </a:rPr>
              <a:t>ଯୀଶୁଙ୍କ ସମାଧି ନୁହେଁ!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କେହି </a:t>
            </a:r>
            <a:r xmlns:a="http://schemas.openxmlformats.org/drawingml/2006/main">
              <a:rPr lang="or" altLang="ko-KR" sz="2800">
                <a:solidFill>
                  <a:schemeClr val="tx1">
                    <a:lumMod val="65000"/>
                    <a:lumOff val="35000"/>
                  </a:schemeClr>
                </a:solidFill>
              </a:rPr>
              <a:t>ଜଣେ ଯୀଶୁଙ୍କ ମୃତଦେହ ଚୋରି କଲେ!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ଶିଷ୍ୟମାନେ </a:t>
            </a:r>
            <a:r xmlns:a="http://schemas.openxmlformats.org/drawingml/2006/main">
              <a:rPr lang="or" altLang="ko-KR" sz="2800">
                <a:solidFill>
                  <a:schemeClr val="tx1">
                    <a:lumMod val="65000"/>
                    <a:lumOff val="35000"/>
                  </a:schemeClr>
                </a:solidFill>
              </a:rPr>
              <a:t>ଯୀଶୁଙ୍କ ମୃତ ଶରୀର କିଣିଲେ!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କେହି </a:t>
            </a:r>
            <a:r xmlns:a="http://schemas.openxmlformats.org/drawingml/2006/main">
              <a:rPr lang="or" altLang="ko-KR" sz="2800">
                <a:solidFill>
                  <a:srgbClr val="ff0000"/>
                </a:solidFill>
              </a:rPr>
              <a:t>ଜଣେ ଯୀଶୁଙ୍କ ମୃତଦେହ ଚୋରି କଲେ!</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ଏହା ଦେଖି ସେ ବୁଲିପଡି ଯୀଶୁଙ୍କୁ ସେଠାରେ ଠିଆ ହେବାର ଦେଖିଲେ, କିନ୍ତୁ ସେ ଜାଣିପାରିଲେ ନାହିଁ ଯେ ଏହା ଯୀଶୁ ଅଟେ।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ଜନ୍</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20:</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ନଂ 88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ଯିଏ ସ୍ୱର୍ଗକୁ ଗଲେ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ସେ ଏହା କହିବା ପରେ, ସେମାନଙ୍କୁ ସେମାନଙ୍କ ଆଖି ଆଗରେ ନିଆଗଲା, ଏବଂ ଏକ ମେଘ ତାଙ୍କୁ ସେମାନଙ୍କ ଦୃଷ୍ଟିରୁ ଲୁଚାଇଲା |</a:t>
            </a:r>
            <a:r xmlns:a="http://schemas.openxmlformats.org/drawingml/2006/main">
              <a:rPr lang="o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ଶିଷ୍ୟମାନେ, ଯେଉଁମାନେ ଜାଣି ନଥିଲେ ଯେ ଯୀଶୁ ପୁନରୁତ୍ଥିତ ହୋଇଛନ୍ତି, ସେମାନେ ଭୟ ଓ ନିରାଶାରେ ଧରାପଡିଗଲେ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ପୁନରୁତ୍ଥିତ ଯୀଶୁ ଆସି ସେମାନଙ୍କ ମଧ୍ୟରେ ଠିଆ ହେଲେ, ସେମାନଙ୍କୁ ହାତ ଓ ପାର୍ଶ୍ୱ ଦେଖାଇଲେ ଏବଂ କହିଲେ, “ସନ୍ଦେହ ବନ୍ଦ କର ଏବଂ ବିଶ୍ୱାସ କର।”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ତେବେ ଆଶ୍ଚର୍ଯ୍ୟର କଥା, ମୃତ୍ୟୁର ତିନି ଦିନ ପରେ ଲାଜାର ବାହାରକୁ ଚାଲିଗଲେ। ଲୋକମାନେ ଏହା ଦେଖି ଆନନ୍ଦିତ ହେଲେ ଏବଂ God ଶ୍ବରଙ୍କୁ ପ୍ରଶଂସା କଲେ |</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ତା’ପରେ, ଯୀଶୁ କହିଥିଲେ ଯେ ସେ ତାଙ୍କ ପିତା God ଶ୍ବରଙ୍କ ନିକଟକୁ ଫେରିଯିବେ ଏବଂ ପ୍ରତିଜ୍ଞା କରିଛନ୍ତି ଯେ ସେ ପବିତ୍ରଆତ୍ମା ପଠାଇବେ।</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ଏବଂ ଯୀଶୁ ନିଜ ଶିଷ୍ୟମାନଙ୍କୁ ଜଗତର ଶେଷ ପର୍ଯ୍ୟନ୍ତ ତାଙ୍କ ନିକଟରେ ସାକ୍ଷୀ ହେବାକୁ, ସୁସମାଚାର ପ୍ରଚାର କରିବାକୁ ଏବଂ ବାକ୍ୟ ଶିଖାଇବାକୁ ଆଦେଶ ଦେଲେ |</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ଏହି ଦେଶରେ ସମସ୍ତ କାର୍ଯ୍ୟ ସମାପ୍ତ କରିବା ପରେ, ଯୀଶୁ ନିଜ ଶିଷ୍ୟମାନଙ୍କ ଆଗରେ ସ୍ୱର୍ଗକୁ ଗଲେ | ଏବଂ ସେ ଆମକୁ ପ୍ରତିଜ୍ଞା କରିଥିଲେ ଯେ ସେ ଦିନେ ଏହି ଦେଶକୁ ଫେରିବେ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or" altLang="ko-KR" sz="3600">
                <a:solidFill>
                  <a:schemeClr val="tx1">
                    <a:lumMod val="65000"/>
                    <a:lumOff val="35000"/>
                  </a:schemeClr>
                </a:solidFill>
              </a:rPr>
              <a:t>ଯୀଶୁ ନିଜ ଶିଷ୍ୟମାନଙ୍କୁ ସ୍ୱର୍ଗକୁ ଯିବା ପୂର୍ବରୁ ପୃଥିବୀର ପ୍ରାନ୍ତ ପର୍ଯ୍ୟନ୍ତ ସୁସମାଚାର ପ୍ରଚାର କରିବାକୁ ଆଦେଶ ଦେଲେ।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ଚର୍ଚ୍ଚ ହେଉଛି ଯୀଶୁଙ୍କ ଶିଷ୍ୟମାନଙ୍କର ଏକ ଦଳ |</a:t>
            </a:r>
            <a:r xmlns:a="http://schemas.openxmlformats.org/drawingml/2006/main">
              <a:rPr lang="or" altLang="en-US" sz="3600">
                <a:solidFill>
                  <a:schemeClr val="tx1">
                    <a:lumMod val="65000"/>
                    <a:lumOff val="35000"/>
                  </a:schemeClr>
                </a:solidFill>
              </a:rPr>
              <a:t> </a:t>
            </a:r>
            <a:r xmlns:a="http://schemas.openxmlformats.org/drawingml/2006/main">
              <a:rPr lang="or" altLang="ko-KR" sz="3600">
                <a:solidFill>
                  <a:schemeClr val="tx1">
                    <a:lumMod val="65000"/>
                    <a:lumOff val="35000"/>
                  </a:schemeClr>
                </a:solidFill>
              </a:rPr>
              <a:t>ଯୀଶୁଙ୍କ ଶିଷ୍ୟ ଭାବରେ, ଆମେ ସର୍ବତ୍ର ସୁସମାଚାର ପ୍ରଚାର କରିବା ଆବଶ୍ୟକ | ଏବଂ ଆମକୁ ଯୀଶୁଙ୍କ ସାକ୍ଷୀ ହେବାକୁ ପଡିବ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ତଥାପି ଜୀବିତ, God ଶ୍ବରଙ୍କ ଡାହାଣ ପାର୍ଶ୍ୱରେ ବସିଛନ୍ତି, ଏବଂ ପ୍ରତିଜ୍ଞା ଅନୁଯାୟୀ ସେ ପୃଥିବୀକୁ ଫେରିବେ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ପୁନରୁତ୍ଥିତ ଯୀଶୁ ନିଜ ଶିଷ୍ୟମାନଙ୍କୁ କ’ଣ ଦେଖାଇଲେ?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And </a:t>
            </a:r>
            <a:r xmlns:a="http://schemas.openxmlformats.org/drawingml/2006/main">
              <a:rPr lang="or" altLang="ko-KR" sz="2800">
                <a:solidFill>
                  <a:schemeClr val="tx1">
                    <a:lumMod val="65000"/>
                    <a:lumOff val="35000"/>
                  </a:schemeClr>
                </a:solidFill>
              </a:rPr>
              <a:t>ହାତ ଏବଂ ପାଦରେ ନଖ ଚିହ୍ନ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ମୁଣ୍ଡ କଣ୍ଟା ଚିହ୍ନ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Back ପିଠିରେ ଚାବୁକ ଚିହ୍ନ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The ମୁହଁରେ କ୍ଷତ ଚିହ୍ନ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And </a:t>
            </a:r>
            <a:r xmlns:a="http://schemas.openxmlformats.org/drawingml/2006/main">
              <a:rPr lang="or" altLang="ko-KR" sz="2800">
                <a:solidFill>
                  <a:srgbClr val="ff0000"/>
                </a:solidFill>
              </a:rPr>
              <a:t>ହାତ ଏବଂ ପାଦରେ ନଖ ଚିହ୍ନ |</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ସେ ଏହା କହିବା ପରେ, ସେମାନଙ୍କୁ ସେମାନଙ୍କ ଆଖି ଆଗରେ ନିଆଗଲା, ଏବଂ ଏକ ମେଘ ତାଙ୍କୁ ସେମାନଙ୍କ ଦୃଷ୍ଟିରୁ ଲୁଚାଇଲା |</a:t>
            </a:r>
            <a:r xmlns:a="http://schemas.openxmlformats.org/drawingml/2006/main">
              <a:rPr lang="o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ନଂ 89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ପବିତ୍ରଆତ୍ମା ଆସିଛନ୍ତି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ସମସ୍ତେ ପବିତ୍ର ଆତ୍ମା ରେ ପରିପୂର୍ଣ୍ଣ ହେଲେ ଏବଂ ଆତ୍ମା ସେମାନଙ୍କୁ ସକ୍ଷମ କରି ଅନ୍ୟ ଭାଷାରେ କହିବା ଆରମ୍ଭ କଲେ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୨: ।।</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ଯୀଶୁଙ୍କ କହିବା ଅନୁଯାୟୀ ଶିଷ୍ୟମାନେ ଯିରୁଶାଲମରେ ଥିଲେ। ଯେତେବେଳେ ପେଣ୍ଟିକୋଷ୍ଟ ଦିନ ଆସିଲା, ସେମାନେ ସମସ୍ତେ ଗୋଟିଏ ସ୍ଥାନରେ ଏକାଠି ହେଲେ |</a:t>
            </a:r>
            <a:r xmlns:a="http://schemas.openxmlformats.org/drawingml/2006/main">
              <a:rPr lang="o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ଯୀଶୁ ଲାଜାରଙ୍କୁ ପୁନରୁତ୍ଥିତ କଲେ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ତାଙ୍କ ବାକ୍ୟ ଦ୍ୱାରା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 ଦିନେ ମରିବା, କିନ୍ତୁ ଆମେ ପୁନରୁତ୍ଥିତ ହେବା କାରଣ ଆମେ ଯୀଶୁଙ୍କଠାରେ ବିଶ୍ believe ାସ କରୁ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ତୁମେ ଜଣେ ଖ୍ରୀଷ୍ଟିଆନ ହେବାକୁ ପଡିବ ଯିଏ ପୁନରୁତ୍ଥାନର ଆଶା ସହିତ ବଞ୍ଚେ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ହଠାତ୍ ପ୍ରବଳ ପବନ ବହିବା ପରି ଏକ ଶବ୍ଦ ଆସି ସେମାନେ ବସିଥିବା ପୁରା ଘରକୁ ପୂର୍ଣ୍ଣ କଲା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ଏବଂ ତା’ପରେ ପ୍ରତ୍ୟେକ ବ୍ୟକ୍ତିଙ୍କ ମୁଣ୍ଡରେ ନିଆଁର ଜିଭ ଥିଲା, ଏବଂ ସେତେବେଳେ ସମସ୍ତେ ପବିତ୍ର ଆତ୍ମା ରେ ପରିପୂର୍ଣ୍ଣ ହୋଇ ଅନ୍ୟ ଭାଷାରେ କହିବା ଆରମ୍ଭ କଲେ |</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ଯେତେବେଳେ ସମସ୍ତେ ଆଶ୍ଚର୍ଯ୍ୟ ହେଲେ, ପିତର ସେମାନଙ୍କୁ ଯୀଶୁ ଏବଂ ସୁସମାଚାର ବିଷୟରେ ପ୍ରଚାର କରିବାକୁ ଲାଗିଲେ |</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ଲୋକମାନେ ସୁସମାଚାର ଶୁଣିଲେ, ଅନୁତାପ କଲେ ଏବଂ ବାପ୍ତିଜିତ ହେଲେ | ସେହି ଦିନ 3000 ରୁ ଅଧିକ ଲୋକ ବାପ୍ତିଜିତ ହୋଇଥିଲେ।</a:t>
            </a:r>
            <a:r xmlns:a="http://schemas.openxmlformats.org/drawingml/2006/main">
              <a:rPr lang="o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ଯୀଶୁ ନିଜ ଶିଷ୍ୟମାନଙ୍କ ନିକଟକୁ ପବିତ୍ରଆତ୍ମା ପଠାଇଲେ।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ପବିତ୍ର ଆତ୍ମା ପିତରଙ୍କୁ ସୁସମାଚାର ପ୍ରଚାର କରିବାକୁ ଜ୍ଞାନ ଏବଂ ଶକ୍ତି ପ୍ରଦାନ କଲେ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ଯେଉଁମାନେ ଯୀଶୁଙ୍କୁ ବିଶ୍ believe ାସ କରନ୍ତି ସେମାନଙ୍କ ହୃଦୟରେ ପବିତ୍ର ଆତ୍ମା ଅଛନ୍ତି |</a:t>
            </a:r>
            <a:r xmlns:a="http://schemas.openxmlformats.org/drawingml/2006/main">
              <a:rPr lang="or" altLang="en-US" sz="3200">
                <a:solidFill>
                  <a:schemeClr val="tx1">
                    <a:lumMod val="65000"/>
                    <a:lumOff val="35000"/>
                  </a:schemeClr>
                </a:solidFill>
              </a:rPr>
              <a:t> </a:t>
            </a:r>
            <a:r xmlns:a="http://schemas.openxmlformats.org/drawingml/2006/main">
              <a:rPr lang="or" altLang="ko-KR" sz="3200">
                <a:solidFill>
                  <a:schemeClr val="tx1">
                    <a:lumMod val="65000"/>
                    <a:lumOff val="35000"/>
                  </a:schemeClr>
                </a:solidFill>
              </a:rPr>
              <a:t>ଭୁଲନ୍ତୁ ନାହିଁ ଯେ ପବିତ୍ର ଆତ୍ମା ହିଁ ଆମକୁ ସୁସମାଚାର ପ୍ରଚାର କରିବା ପାଇଁ ଜ୍ଞାନ ଏବଂ ସାହସ ଦିଅନ୍ତି, ଯେପରି ସେ ପିତରଙ୍କୁ ଜ୍ଞାନ ଏବଂ ଶକ୍ତି ଦେଇଥିଲେ।</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ଆମକୁ ସାହାଯ୍ୟ କରିବାକୁ ତାଙ୍କଠାରେ ବିଶ୍ୱାସ କରୁଥିବା ସମସ୍ତଙ୍କୁ ଯୀଶୁ ପବିତ୍ର ଆତ୍ମା ପଠାନ୍ତି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ପବିତ୍ର ଆତ୍ମା ଆସିବା ପରେ ସେମାନେ କ’ଣ ଶୁଣିଲେ?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ତୂରୀ </a:t>
            </a:r>
            <a:r xmlns:a="http://schemas.openxmlformats.org/drawingml/2006/main">
              <a:rPr lang="or" altLang="ko-KR" sz="2800">
                <a:solidFill>
                  <a:schemeClr val="tx1">
                    <a:lumMod val="65000"/>
                    <a:lumOff val="35000"/>
                  </a:schemeClr>
                </a:solidFill>
              </a:rPr>
              <a:t>ଧ୍ୱନି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ବଜ୍ର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A </a:t>
            </a:r>
            <a:r xmlns:a="http://schemas.openxmlformats.org/drawingml/2006/main">
              <a:rPr lang="or" altLang="ko-KR" sz="2800">
                <a:solidFill>
                  <a:schemeClr val="tx1">
                    <a:lumMod val="65000"/>
                    <a:lumOff val="35000"/>
                  </a:schemeClr>
                </a:solidFill>
              </a:rPr>
              <a:t>ଏକ ପ୍ରବଳ ପବନ ପ୍ରବାହିତ ହେଉଛି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Prayers ପ୍ରାର୍ଥନା ଶବ୍ଦ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A </a:t>
            </a:r>
            <a:r xmlns:a="http://schemas.openxmlformats.org/drawingml/2006/main">
              <a:rPr lang="or" altLang="ko-KR" sz="2800">
                <a:solidFill>
                  <a:srgbClr val="ff0000"/>
                </a:solidFill>
              </a:rPr>
              <a:t>ଏକ ପ୍ରବଳ ପବନ ପ୍ରବାହିତ ହେଉଛି |</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ସମସ୍ତେ ପବିତ୍ର ଆତ୍ମା ରେ ପରିପୂର୍ଣ୍ଣ ହେଲେ ଏବଂ ଆତ୍ମା ସେମାନଙ୍କୁ ସକ୍ଷମ କରି ଅନ୍ୟ ଭାଷାରେ କହିବା ଆରମ୍ଭ କଲେ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୨: ।।</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90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ଫିଲିପ୍ ଇଥିଓପିଆର ସୁସମାଚାରକୁ କହିଲା |</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ତା’ପରେ ଫିଲିପ୍ ଶାସ୍ତ୍ରର ସେହି ଅଂଶରୁ ଆରମ୍ଭ କରି ଯୀଶୁଙ୍କ ବିଷୟରେ ସୁସମାଚାର ଜଣାଇଲେ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8:</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or" sz="4000"/>
              <a:t>କାରଣ ମୋର ଏହି ପୁତ୍ର ମୃତ ଓ ପୁନର୍ବାର ଜୀବିତ; ସେ ହଜି ଯାଇଥିଲେ। ତେଣୁ ସେମାନେ ଉତ୍ସବ ପାଳନ କରିବାକୁ ଲାଗିଲେ।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ଜୀବନର ଗୁରୁ ଯିଏ ମୃତମାନଙ୍କୁ ପୁନରୁତ୍ଥାନ କରନ୍ତି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ଦିନେ ପ୍ରଭୁଙ୍କର ଜଣେ ଦୂତ ଫିଲିପଙ୍କୁ କହିଥିଲେ ଯିଏ ଯୀଶୁଙ୍କଠାରେ ବିଶ୍ୱାସ କରୁଥିଲେ “ଦକ୍ଷିଣକୁ ଯାଅ-ମରୁଭୂମି ରାସ୍ତାରେ।”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or" altLang="ko-KR" sz="3100">
                <a:solidFill>
                  <a:schemeClr val="tx1">
                    <a:lumMod val="65000"/>
                    <a:lumOff val="35000"/>
                  </a:schemeClr>
                </a:solidFill>
              </a:rPr>
              <a:t>ଦୂତଙ୍କ କହିବା ଅନୁଯାୟୀ ସେ ଦକ୍ଷିଣ ମରୁଭୂମିକୁ ଆରମ୍ଭ କଲେ | ସେ ପ୍ରଶ୍ନ କଲେ ଯେ ଦୂତ ତାଙ୍କୁ କାହିଁକି ପଠାଇଲେ </a:t>
            </a:r>
            <a:r xmlns:a="http://schemas.openxmlformats.org/drawingml/2006/main">
              <a:rPr lang="or"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ସେହି ସମୟରେ, ଇଥିଓପିଆର ଦେଶ ପାଇଁ ଟଙ୍କା ଦାୟିତ୍ୱରେ ଥିବା ନପୁଂସକ ଯିଶାଇୟ ଭବିଷ୍ୟ‌ଦ୍‌ବକ୍ତାଙ୍କ ଲେଖା ପ reading ଼ି ଶଗଡରେ ଥିଲେ। ଫିଲିପ୍ ଆସି ପଚାରିଲେ। "ତୁମେ କଣ ପ reading ୁଛ ବୁ understand ିପାରୁଛ 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 କହିଥିଲେ, "ମୁଁ ଏହାକୁ କିପରି ବୁ can ି ପାରିବି, ଯଦି କେହି ମୋତେ ତାହା ବୁ explains ାନ୍ତି ନାହିଁ?" ଫିଲିପ୍ ଶାସ୍ତ୍ରର ସେହି ଅଂଶରୁ ଆରମ୍ଭ କରି ଯୀଶୁଙ୍କ ବିଷୟରେ ସୁସମାଚାର ଜଣାଇଲେ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ଇଥିଓପିଆ ଯୀଶୁଙ୍କୁ ଗ୍ରହଣ କରିବା ପରେ ସେ ଖୁସିରେ ନିଜ ଦେଶକୁ ଫେରିଗଲେ | ତାଙ୍କୁ ସେଠାକୁ ନେଇଥିବାରୁ ଫିଲିପ୍ ପବିତ୍ରଆତ୍ମାଙ୍କୁ ଧନ୍ୟବାଦ ଦେଇଥିଲେ।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ଫିଲିପ୍ ସମ୍ପୂର୍ଣ୍ଣ ରୂପେ ବୁ understand ିପାରିଲେ ନାହିଁ କିନ୍ତୁ ପବିତ୍ରଆତ୍ମାଙ୍କ ଆଦେଶ ପାଳନ କଲେ | ତେଣୁ ସେ ଇଥିଓପିଆର ସୁସମାଚାର ପ୍ରଚାର କରିପାରନ୍ତି।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ବେଳେବେଳେ ଆମେ ଏପରି ପରିସ୍ଥିତିରେ ଥାଉ ଯାହାକୁ ଆମେ ବୁ cannot ିପାରୁ ନାହୁଁ |</a:t>
            </a:r>
            <a:r xmlns:a="http://schemas.openxmlformats.org/drawingml/2006/main">
              <a:rPr lang="or" altLang="en-US" sz="3200">
                <a:solidFill>
                  <a:schemeClr val="tx1">
                    <a:lumMod val="65000"/>
                    <a:lumOff val="35000"/>
                  </a:schemeClr>
                </a:solidFill>
              </a:rPr>
              <a:t> </a:t>
            </a:r>
            <a:r xmlns:a="http://schemas.openxmlformats.org/drawingml/2006/main">
              <a:rPr lang="or" altLang="ko-KR" sz="3200">
                <a:solidFill>
                  <a:schemeClr val="tx1">
                    <a:lumMod val="65000"/>
                    <a:lumOff val="35000"/>
                  </a:schemeClr>
                </a:solidFill>
              </a:rPr>
              <a:t>କିନ୍ତୁ ଯଦି ତୁମେ God ଶ୍ବରଙ୍କୁ ବିଶ୍ trust ାସ କର ଏବଂ ସେହି ମୁହୂର୍ତ୍ତରେ ମଧ୍ୟ ପବିତ୍ର ଆତ୍ମାଙ୍କଠାରେ ତାହା ମାନ, ତୁମେ ମଧ୍ୟ ଜଣେ ବିଶ୍ୱାସୀ ବ୍ୟକ୍ତି ହୋଇପାରିବ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ଯେଉଁମାନେ ସୁସମାଚାର ପ୍ରଚାର କରନ୍ତି।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ହିଁ ସେହି ସମ୍ପର୍କକୁ ଆଗେଇ ନିଅନ୍ତି ଯାହା ସହିତ ଆମେ ସାକ୍ଷାତ କରିବା ଉଚିତ୍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ଫିଲିପ ଦାୟିତ୍ୱରେ ଥିବା ଇଥିଓପିଆର ନପୁଂସକ କ’ଣ ଥିଲେ?</a:t>
            </a:r>
            <a:r xmlns:a="http://schemas.openxmlformats.org/drawingml/2006/main">
              <a:rPr lang="o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ସେ </a:t>
            </a:r>
            <a:r xmlns:a="http://schemas.openxmlformats.org/drawingml/2006/main">
              <a:rPr lang="or" altLang="ko-KR" sz="2800">
                <a:solidFill>
                  <a:schemeClr val="tx1">
                    <a:lumMod val="65000"/>
                    <a:lumOff val="35000"/>
                  </a:schemeClr>
                </a:solidFill>
              </a:rPr>
              <a:t>ସେନା ଦାୟିତ୍ୱରେ ଥିଲେ।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ସେ ନିଜ ଦେଶର ରୋଷେଇ ଥିଲେ।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ସେ</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ଥିଲା</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ଭିତରେ</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ଚାର୍ଜ</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ର</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ତାଙ୍କର</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ଦେଶର</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ଟଙ୍କା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ସେ ଦେଶର ଉପାସନାକୁ ନିୟନ୍ତ୍ରଣ କରିଥିଲେ।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③ </a:t>
            </a:r>
            <a:r xmlns:a="http://schemas.openxmlformats.org/drawingml/2006/main">
              <a:rPr lang="or" altLang="ko-KR" sz="2800">
                <a:solidFill>
                  <a:srgbClr val="ff0000"/>
                </a:solidFill>
              </a:rPr>
              <a:t>ସେ ନିଜ ଦେଶର ଟଙ୍କା ଦାୟିତ୍ୱରେ ଥିଲେ।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ତା’ପରେ ଫିଲିପ୍ ଶାସ୍ତ୍ରର ସେହି ଅଂଶରୁ ଆରମ୍ଭ କରି ଯୀଶୁଙ୍କ ବିଷୟରେ ସୁସମାଚାର ଜଣାଇଲେ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8:</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91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ଶାଉଲ ଯୀଶୁଙ୍କୁ ଭେଟିଲେ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ଯୀଶୁ ଆସିବା ପରେ ଲାଜାରଙ୍କର ମୃତ୍ୟୁ ହେବାର କେତେ ଦିନ ବିତିଗଲା?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ଗୋଟିଏ ଦିନ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ଦୁଇ ଦିନ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ତିନି ଦିନ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ଚାରି ଦିନ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③ </a:t>
            </a:r>
            <a:r xmlns:a="http://schemas.openxmlformats.org/drawingml/2006/main">
              <a:rPr altLang="ko-KR" lang="or" sz="2800">
                <a:solidFill>
                  <a:srgbClr val="ff0000"/>
                </a:solidFill>
              </a:rPr>
              <a:t>ତିନି ଦିନ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ସେ ତଳେ ପଡ଼ିଯାଇ ଏକ ସ୍ୱର ଶୁଣିଲେ, "ଶାଉଲ, ଶାଉଲ, ତୁମେ ମୋତେ କାହିଁକି ତାଡ଼ନା କରୁଛ?"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9:</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ଶାଉଲ ନାମକ ଜଣେ ବ୍ୟକ୍ତି ଥିଲେ ଯିଏ ଯୀଶୁଙ୍କୁ ବିଶ୍ୱାସ କରୁଥିବା ଲୋକଙ୍କୁ ଘୃଣା କରୁଥିଲେ ଏବଂ ସେ ମଣ୍ଡଳୀକୁ ଘୃଣା କରୁଥିଲେ।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ଶାଉଲ ଯୀଶୁଙ୍କୁ ଏତେ ଘୃଣା କଲେ ଯେ ସେ ଖ୍ରୀଷ୍ଟିଆନମାନଙ୍କୁ ଧରିବା ପାଇଁ ଦମ୍ମେସକକୁ ଗଲେ।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 ଯାତ୍ରା ସମୟରେ ଦମକଳ ବାହିନୀ ନିକଟରେ ପହଞ୍ଚିବା ମାତ୍ରେ ହଠାତ୍ ସ୍ୱର୍ଗରୁ ଏକ ଆଲୋକ ତାଙ୍କ ଚାରିପାଖରେ ashed ଲସି ଉଠିଲା | ସେ ଏକ ସ୍ୱର ଶୁଣିଲେ, “ଶାଉଲ, ଶାଉଲ, ତୁମେ ମୋତେ କାହିଁକି ତାଡ଼ନା କରୁଛ?”</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ଶାଉଲ ପଚାରିଲେ, "ହେ ପ୍ରଭୁ, ତୁମ୍ଭେ କିଏ?" "ମୁଁ ଯୀଶୁ, ଯାହାଙ୍କୁ ତୁମ୍ଭେ ତାଡ଼ନା କରୁଛ।" ଶାଉଲ ଆଶ୍ଚର୍ଯ୍ୟ ହେଲେ ଯେ ଯୀଶୁ ଜୀବିତ ଥିଲେ। ସେ ଭାବିଲେ ଯେ ଯୀଶୁ ମରିଛନ୍ତି।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ଯୀଶୁଙ୍କୁ ଭେଟିଥିବା ଶାଉଲ ଜଣେ ନୂତନ ବ୍ୟକ୍ତି ହେଲେ। ତେଣୁ ସେ ପାଉଲ ପ୍ରେରିତ ହୋଇଥିଲେ, ଯିଏ ଅଣଯିହୂଦୀମାନଙ୍କୁ ସୁସମାଚାର ପ୍ରଚାର କରିବାକୁ କଠିନ ପରିଶ୍ରମ କରିଥିଲେ ଏବଂ ଅନେକ ବାଇବଲ ପୁସ୍ତକ ଲେଖିଥିଲେ।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ଶାଉଲ ଜଣେ ବ୍ୟକ୍ତି ଯିଏ ମଣ୍ଡଳୀକୁ ତାଡ଼ନା କରୁଥିଲେ, କିନ୍ତୁ him ଶ୍ବର ତାଙ୍କୁ ପ୍ରେରିତ ବୋଲି କହିଥିଲେ।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ଯୀଶୁଙ୍କୁ ଭେଟିଥିବା ଶାଉଲ ପୂର୍ବ ଅପେକ୍ଷା ସମ୍ପୂର୍ଣ୍ଣ ଭିନ୍ନ ଜୀବନ ଅତିବାହିତ କରିଥିଲେ।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ଆପଣ କେଉଁ ପରିବର୍ତ୍ତନ କରିଛନ୍ତି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ଯେହେତୁ ତୁମେ ଯୀଶୁଙ୍କୁ ଭେଟିଲ?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ଯେଉଁମାନେ ଯୀଶୁଙ୍କୁ ଭେଟନ୍ତି ସେମାନେ ପୂର୍ବ ଅପେକ୍ଷା ଏକ ଭିନ୍ନ ଜୀବନ ବଞ୍ଚିବା ଆବଶ୍ୟକ |</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ହେଉଛନ୍ତି ଶାଉଲଙ୍କ ପରି ମନ୍ଦ ଲୋକଙ୍କୁ କ୍ଷମା କରନ୍ତି ଏବଂ ସେମାନଙ୍କୁ ଡାକନ୍ତି ଏବଂ ସେମାନଙ୍କୁ କର୍ମୀ ଭାବରେ ସ୍ଥାପନ କରନ୍ତି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ଶାଉଲ ଦମ୍ମେସକକୁ କାହିଁକି ଗଲେ?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Christian ଖ୍ରୀଷ୍ଟିଆନମାନଙ୍କୁ ଗିରଫ କରିବା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A </a:t>
            </a:r>
            <a:r xmlns:a="http://schemas.openxmlformats.org/drawingml/2006/main">
              <a:rPr lang="or" altLang="ko-KR" sz="2800">
                <a:solidFill>
                  <a:schemeClr val="tx1">
                    <a:lumMod val="65000"/>
                    <a:lumOff val="35000"/>
                  </a:schemeClr>
                </a:solidFill>
              </a:rPr>
              <a:t>ଏକ ଯାତ୍ରା କରିବାକୁ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ପୂଜା </a:t>
            </a:r>
            <a:r xmlns:a="http://schemas.openxmlformats.org/drawingml/2006/main">
              <a:rPr lang="or" altLang="ko-KR" sz="2800">
                <a:solidFill>
                  <a:schemeClr val="tx1">
                    <a:lumMod val="65000"/>
                    <a:lumOff val="35000"/>
                  </a:schemeClr>
                </a:solidFill>
              </a:rPr>
              <a:t>କରିବା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The ସୁସମାଚାର ପ୍ରଚାର କରିବା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rgbClr val="ff0000"/>
                </a:solidFill>
              </a:rPr>
              <a:t>Christian ଖ୍ରୀଷ୍ଟିଆନମାନଙ୍କୁ ଗିରଫ କରିବା </a:t>
            </a:r>
            <a:endParaRPr xmlns:a="http://schemas.openxmlformats.org/drawingml/2006/main" lang="en-US" altLang="ko-KR" sz="2800">
              <a:solidFill>
                <a:srgbClr val="ff0000"/>
              </a:solidFill>
            </a:endParaRPr>
            <a:r xmlns:a="http://schemas.openxmlformats.org/drawingml/2006/main">
              <a:rPr lang="or" altLang="en-US" sz="2800">
                <a:solidFill>
                  <a:srgbClr val="ff0000"/>
                </a:solidFill>
              </a:rPr>
              <a:t>|</a:t>
            </a: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ସେ ତଳେ ପଡ଼ିଯାଇ ଏକ ସ୍ୱର ଶୁଣିଲେ, "ଶାଉଲ, ଶାଉଲ, ତୁମେ ମୋତେ କାହିଁକି ତାଡ଼ନା କରୁଛ?"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9:</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ଯୀଶୁ ତାହାଙ୍କୁ କହିଲେ, "ମୁଁ ପୁନରୁତ୍ଥାନ ଓ ଜୀବନ। ଯିଏ ମୋ'ଠାରେ ବିଶ୍ବାସ କରେ, ସେ ବଞ୍ଚିବ, ଯଦିଓ ସେ ମରିଯାଏ;</a:t>
            </a:r>
            <a:endParaRPr xmlns:a="http://schemas.openxmlformats.org/drawingml/2006/main" altLang="ko-KR" lang="en-US" sz="3600"/>
          </a:p>
          <a:p>
            <a:pPr xmlns:a="http://schemas.openxmlformats.org/drawingml/2006/main" lvl="0">
              <a:defRPr/>
            </a:pPr>
            <a:r xmlns:a="http://schemas.openxmlformats.org/drawingml/2006/main">
              <a:rPr altLang="ko-KR" lang="or" sz="3600"/>
              <a:t>ଏବଂ ଯିଏ ମୋ ଉପରେ ବିଶ୍ believes ାସ କରେ ସେ କଦାପି ମରିବ ନାହିଁ। ଆପଣ ଏହା ବିଶ୍ believe ାସ କରନ୍ତି କି? "</a:t>
            </a:r>
            <a:endParaRPr xmlns:a="http://schemas.openxmlformats.org/drawingml/2006/main" altLang="ko-KR" lang="en-US" sz="3600"/>
          </a:p>
          <a:p>
            <a:pPr xmlns:a="http://schemas.openxmlformats.org/drawingml/2006/main" lvl="0">
              <a:defRPr/>
            </a:pPr>
            <a:r xmlns:a="http://schemas.openxmlformats.org/drawingml/2006/main">
              <a:rPr altLang="ko-KR" lang="or"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ଜନ୍</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11:</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ନଂ 92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ପାଉଲଙ୍କର ଭଲ ବନ୍ଧୁ ବର୍ଣ୍ଣବ୍ବା |</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କିନ୍ତୁ ବର୍ଣ୍ଣବ୍ବା ତାଙ୍କୁ ନେଇ ପ୍ରେରିତମାନଙ୍କ ନିକଟକୁ ଆଣିଲେ। ସେ ସେମାନଙ୍କୁ କହିଥିଲେ ଯେ ଶାଉଲ କିପରି ଯାତ୍ରା ସମୟରେ ପ୍ରଭୁଙ୍କୁ ଦେଖିଥିଲେ ଏବଂ ପ୍ରଭୁ ତାଙ୍କ ସହ କଥା ହୋଇଥିଲେ ଏବଂ ଦମ୍ମେସକରେ ସେ କିପରି ଯୀଶୁଙ୍କ ନାମରେ ନିର୍ଭୟରେ ପ୍ରଚାର କରିଥିଲେ।</a:t>
            </a:r>
            <a:r xmlns:a="http://schemas.openxmlformats.org/drawingml/2006/main">
              <a:rPr lang="o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ପାଉଲ ଯୀଶୁଙ୍କୁ ଭେଟିବା ପରେ, ସେ ଯୀଶୁଙ୍କ ଶିଷ୍ୟମାନଙ୍କୁ ଭେଟିବାକୁ ଚାହିଁଲେ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କିନ୍ତୁ ଯୀଶୁଙ୍କ ଶିଷ୍ୟମାନେ ପାଉଲଙ୍କୁ ଭୟ କଲେ। କାରଣ ସେମାନେ ଜାଣି ନଥିଲେ ଯେ ପାଉଲ ଯୀଶୁଙ୍କୁ ଭେଟିବା ପରେ, ସେ ଯୀଶୁଙ୍କଠାରେ ବିଶ୍ୱାସୀ ହେଲେ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ବର୍ଣ୍ଣବ୍ବା ପାଉଲଙ୍କୁ ସାହାଯ୍ୟ କଲେ। ସେ ପ୍ରକୃତରେ ଯୀଶୁଙ୍କୁ ଭେଟିଥିଲେ ଏବଂ ସମ୍ପୂର୍ଣ୍ଣ ପରିବର୍ତ୍ତନ ହୋଇଥିଲେ!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"ମୁଁ ପାଉଲ ଦମ୍ମେସକରେ ପ୍ରଚାର କରୁଥିବା ଦେଖିଛି, ଯେଉଁଠାରେ ସେ ଖ୍ରୀଷ୍ଟିଆନମାନଙ୍କୁ ଗିରଫ କରିବାକୁ ଯାଇଥିଲେ!" ଶିଷ୍ୟମାନେ ପାଉଲଙ୍କ ସହ ସହଜରେ ବନ୍ଧୁ ହେଲେ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ଏହା ପରେ, ବର୍ଣ୍ଣବ୍ବା ଏବଂ ପାଉଲ ଭଲ ବନ୍ଧୁ ହେଲେ ଏବଂ ଏକତ୍ର ସୁସମାଚାର ପ୍ରଚାର କରିବା ପାଇଁ ସାରା ପୃଥିବୀ ଭ୍ରମଣ କଲେ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ମଣ୍ଡଳୀକୁ ତାଡ଼ନା କରୁଥିବା ପାଉଲ ଯୀଶୁଙ୍କୁ ଭେଟି ଏକ ନୂତନ ବ୍ୟକ୍ତି ହେଲେ, କିନ୍ତୁ ଲୋକମାନେ ତାହାଙ୍କୁ ବିଶ୍ୱାସ କଲେ ନାହିଁ।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କିନ୍ତୁ ପରମେଶ୍ୱର ବର୍ଣ୍ଣବ୍ବାଙ୍କୁ ପ୍ରସ୍ତୁତ କରି ତାହାଙ୍କୁ ସୃଷ୍ଟି କଲେ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ପାଉଲଙ୍କ ପାଇଁ ଜଣେ ଭଲ ସହକର୍ମୀ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ପାଉଲ ଏବଂ ବର୍ଣ୍ଣବ୍ବାଙ୍କ ପରି, ଆମେ ବିଶ୍ୱାସର ଭଲ ବନ୍ଧୁ ହେବା ଏବଂ ପରସ୍ପରକୁ ସାହାଯ୍ୟ କରିବା ଉଚିତ୍ |</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ଆମକୁ ଏପରି ଏକ ବନ୍ଧୁ ପଠାନ୍ତି ଯିଏ ଯେତେବେଳେ ଅସୁବିଧାରେ ପଡ଼ନ୍ତି ଆମକୁ ସାହାଯ୍ୟ କରିପାରନ୍ତି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ପାଉଲଙ୍କୁ କିଏ ସାହାଯ୍ୟ କଲା ଏବଂ ଯେତେବେଳେ ସେ ଅସୁବିଧାରେ ପଡ଼ିଲା?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① </a:t>
            </a:r>
            <a:r xmlns:a="http://schemas.openxmlformats.org/drawingml/2006/main">
              <a:rPr lang="or" altLang="ko-KR" sz="2800">
                <a:solidFill>
                  <a:schemeClr val="tx1">
                    <a:lumMod val="65000"/>
                    <a:lumOff val="35000"/>
                  </a:schemeClr>
                </a:solidFill>
              </a:rPr>
              <a:t>ପିତର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ଜନ୍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ବର୍ଣ୍ଣବ୍ବା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ଫିଲିପ୍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③ </a:t>
            </a:r>
            <a:r xmlns:a="http://schemas.openxmlformats.org/drawingml/2006/main">
              <a:rPr lang="or" altLang="ko-KR" sz="2800">
                <a:solidFill>
                  <a:srgbClr val="ff0000"/>
                </a:solidFill>
              </a:rPr>
              <a:t>ବର୍ଣ୍ଣବ୍ବା</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74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ଯୀଶୁଙ୍କ ରୂପାନ୍ତର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କିନ୍ତୁ ବର୍ଣ୍ଣବ୍ବା ତାଙ୍କୁ ନେଇ ପ୍ରେରିତମାନଙ୍କ ନିକଟକୁ ଆଣିଲେ। ସେ ସେମାନଙ୍କୁ କହିଥିଲେ ଯେ ଶାଉଲ କିପରି ଯାତ୍ରା ସମୟରେ ପ୍ରଭୁଙ୍କୁ ଦେଖିଥିଲେ ଏବଂ ପ୍ରଭୁ ତାଙ୍କ ସହ କଥା ହୋଇଥିଲେ ଏବଂ ଦମ୍ମେସକରେ ସେ କିପରି ଯୀଶୁଙ୍କ ନାମରେ ନିର୍ଭୟରେ ପ୍ରଚାର କରିଥିଲେ।</a:t>
            </a:r>
            <a:r xmlns:a="http://schemas.openxmlformats.org/drawingml/2006/main">
              <a:rPr lang="o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ନଂ 93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ଜୀବନକୁ ଫେରି ଆସିଥିବା ଡର୍କାସ୍ |</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ପିତର ସମସ୍ତଙ୍କୁ କୋଠରୀରୁ ପଠାଇଲେ; ତା’ପରେ ସେ ଆଣ୍ଠୁମାଡ଼ି ପ୍ରାର୍ଥନା କଲେ। ମୃତ ମହିଳାଙ୍କ ଆଡକୁ ମୁହଁ କରି ସେ କହିଲା, ଟାବିଥା, ଉଠ। ସେ ଆଖି ଖୋଲି ପିତରଙ୍କୁ ଦେଖି ବସିଗଲା।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9:</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ସେଠାରେ ଡର୍କାସ୍ ନାମକ ଜଣେ ଶିଷ୍ୟ ଥିଲେ, ଯିଏ ସର୍ବଦା ଭଲ କାମ କରୁଥିଲେ ଏବଂ ଗରିବ ଲୋକଙ୍କୁ ସାହାଯ୍ୟ କରୁଥିଲେ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ସେହି ସମୟରେ ସେ ଅସୁସ୍ଥ ହୋଇ ମୃତ୍ୟୁ ବରଣ କଲେ। ତାଙ୍କ ପଡ଼ୋଶୀମାନେ ଅତ୍ୟନ୍ତ ଦୁ sad ଖିତ ହୋଇ ପିତରଙ୍କୁ ଫେରାଇ ଆଣିଲେ।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ପିତର ପହଞ୍ଚିବା ପରେ ତାଙ୍କୁ ସାହାଯ୍ୟ କରିଥିବା ସମସ୍ତେ କାନ୍ଦୁଥିଲେ ଏବଂ ଉପହାର ସ୍ୱରୂପ ସେ ପାଇଥିବା ପୋଷାକ ଦେଖାଉଥିଲେ।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ପିତର ସମସ୍ତଙ୍କୁ କୋଠରୀରୁ ପଠାଇଲେ; ତା’ପରେ ସେ ଆଣ୍ଠୁମାଡି ପ୍ରାର୍ଥନା କଲେ।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ପିତର କହିଲେ, “ଡୋର୍କସ୍, ଉଠ!” ସେ ଆଖି ଖୋଲି ପିତରଙ୍କୁ ଦେଖି ବସିଗଲେ। ଏହା ଦେଖି ସମସ୍ତେ ଖୁସି ହେଲେ ଏବଂ ସେହି ଗାଁର ଅନେକ ଲୋକ ଯୀଶୁଙ୍କଠାରେ ବିଶ୍ୱାସ କଲେ |</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ପିତର ଯୀଶୁଙ୍କର ଜଣେ ଶିଷ୍ୟ ଥିଲେ ଏବଂ ଯୀଶୁ ଯାହା କରିଥିଲେ ତାହା କରିବାକୁ ସେ ସକ୍ଷମ ହୋଇଥିଲେ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ଯେତେବେଳେ ସେ ଏହି ପୃଥିବୀରେ ଥିଲେ।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000">
                <a:solidFill>
                  <a:schemeClr val="tx1">
                    <a:lumMod val="65000"/>
                    <a:lumOff val="35000"/>
                  </a:schemeClr>
                </a:solidFill>
              </a:rPr>
              <a:t>ଯୀଶୁ ତାହାଙ୍କ ଶିଷ୍ୟମାନଙ୍କୁ କହିଥିଲେ ଯେ ସେମାନେ ମଧ୍ୟ ସେହିପରି କରିବେ।</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or" altLang="ko-KR" sz="3000">
                <a:solidFill>
                  <a:schemeClr val="tx1">
                    <a:lumMod val="65000"/>
                    <a:lumOff val="35000"/>
                  </a:schemeClr>
                </a:solidFill>
              </a:rPr>
              <a:t>ଆମେ ଯୀଶୁଙ୍କ ଶିଷ୍ୟ ଅଟୁ |</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or" altLang="ko-KR" sz="3000">
                <a:solidFill>
                  <a:schemeClr val="tx1">
                    <a:lumMod val="65000"/>
                    <a:lumOff val="35000"/>
                  </a:schemeClr>
                </a:solidFill>
              </a:rPr>
              <a:t>ଆମକୁ ଏହି ଦେଶରେ ଯୀଶୁ ଯାହା କରିଥିଲେ ତାହା ଶିଖିବା ଏବଂ ମନେ ରଖିବା ଏବଂ ଯୀଶୁଙ୍କ ପରି ସମାନ କାର୍ଯ୍ୟ କରିବା ଆବଶ୍ୟକ |</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ନିଜ ଶିଷ୍ୟମାନଙ୍କୁ ଶକ୍ତି ଦିଅନ୍ତି ଯାହା ଦ୍ they ାରା ସେମାନେ ସୁସମାଚାର ପ୍ରଚାର କରିପାରିବେ।</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ସେଠାରେ ସେ ସେମାନଙ୍କ ସମ୍ମୁଖରେ ପରିବର୍ତ୍ତିତ ହୋଇଥିଲେ। ତାଙ୍କର ମୁଖ ସୂର୍ଯ୍ୟ ପରି ଉଜ୍ଜ୍ୱଳ ହେଲା ଓ ପୋଷାକ ଆଲୋକ ପରି ଧଳା ହୋଇଗଲା।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17:</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ଯେତେବେଳେ ପିତର ଡୋର୍କାସକୁ ଆସିଲେ, ଲୋକମାନେ ଦୁ sad ଖିତ ହେଲେ ଏବଂ ସେମାନେ ତାଙ୍କୁ କ’ଣ ଦେଖାଇଲେ?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Dor ଡର୍କାସ୍ ତିଆରି କରିଥିବା ପୋଷାକ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Dor ଡର୍କାସ୍ ପ୍ରସ୍ତୁତ କରିଥିବା ଖାଦ୍ୟ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ଡର୍କାସ୍ଙ୍କ ପୁଅ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ଡର୍କାସ୍ ଚିଠି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rgbClr val="ff0000"/>
                </a:solidFill>
              </a:rPr>
              <a:t>Dor ଡର୍କାସ୍ ତିଆରି କରିଥିବା ପୋଷାକ </a:t>
            </a:r>
            <a:endParaRPr xmlns:a="http://schemas.openxmlformats.org/drawingml/2006/main" lang="ko-KR" altLang="en-US" sz="2800">
              <a:solidFill>
                <a:srgbClr val="ff0000"/>
              </a:solidFill>
            </a:endParaRPr>
            <a:r xmlns:a="http://schemas.openxmlformats.org/drawingml/2006/main">
              <a:rPr lang="or" altLang="en-US" sz="2800">
                <a:solidFill>
                  <a:srgbClr val="ff0000"/>
                </a:solidFill>
              </a:rPr>
              <a:t>|</a:t>
            </a: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ପିତର ସମସ୍ତଙ୍କୁ କୋଠରୀରୁ ପଠାଇଲେ; ତା’ପରେ ସେ ଆଣ୍ଠୁମାଡ଼ି ପ୍ରାର୍ଥନା କଲେ। ମୃତ ମହିଳାଙ୍କ ଆଡକୁ ମୁହଁ କରି ସେ କହିଲା, ଟାବିଥା, ଉଠ। ସେ ଆଖି ଖୋଲି ପିତରଙ୍କୁ ଦେଖି ବସିଗଲା।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9:</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94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କର୍ଣ୍ଣିଲିୟସ୍, ଜଣେ ଅଣଯିହୂଦୀ ସଞ୍ଚିତ |</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ପିତରଙ୍କ ସହିତ ଆସିଥିବା ସୁନ୍ନତ ବିଶ୍ believers ାସୀମାନେ ଆଶ୍ଚର୍ଯ୍ୟ ହୋଇଗଲେ ଯେ ପବିତ୍ରଆତ୍ମାଙ୍କ ଦାନ ଅଣଯିହୂଦୀମାନଙ୍କ ଉପରେ ମଧ୍ୟ poured ାଳି ଦିଆଯାଇଥିଲା।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ପ୍ରେରିତ ୧୦:</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or" altLang="ko-KR" sz="2500">
                <a:solidFill>
                  <a:schemeClr val="tx1">
                    <a:lumMod val="65000"/>
                    <a:lumOff val="35000"/>
                  </a:schemeClr>
                </a:solidFill>
              </a:rPr>
              <a:t>କେଜରିୟାରେ କର୍ଣ୍ଣିଲିୟସ୍ ନାମକ ଜଣେ ବ୍ୟକ୍ତି ଥିଲେ, ଯାହା ଇଟାଲୀ ରେଜିମେଣ୍ଟ ଭାବରେ ଜଣାଶୁଣା ଥିଲା |</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or" altLang="ko-KR" sz="2500">
                <a:solidFill>
                  <a:schemeClr val="tx1">
                    <a:lumMod val="65000"/>
                    <a:lumOff val="35000"/>
                  </a:schemeClr>
                </a:solidFill>
              </a:rPr>
              <a:t>ସେ ଏବଂ ତାଙ୍କର ସମସ୍ତ ପରିବାର ଭକ୍ତ ଏବଂ ଭଗବାନଙ୍କୁ ଭୟ କରୁଥିଲେ; ସେ ଆବଶ୍ୟକ କରୁଥିବା ଲୋକଙ୍କୁ ଉଦାର ଭାବରେ ଦାନ କଲେ ଏବଂ ନିୟମିତ ଭାବରେ God ଶ୍ବରଙ୍କ ନିକଟରେ ପ୍ରାର୍ଥନା କଲେ |</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ଦିନେ କର୍ଣ୍ଣିଲିୟ ପ୍ରାର୍ଥନା କରୁଥିବା ସମୟରେ God ଶ୍ବରଙ୍କ ସ୍ୱର ଶୁଣିଲେ | "ପିତର ନାମକ ଜଣେ ବ୍ୟକ୍ତି ହେବାକୁ ପୁରୁଷ ପଠାନ୍ତୁ।"</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or" altLang="ko-KR" sz="2400">
                <a:solidFill>
                  <a:schemeClr val="tx1">
                    <a:lumMod val="65000"/>
                    <a:lumOff val="35000"/>
                  </a:schemeClr>
                </a:solidFill>
              </a:rPr>
              <a:t>ସେହି ସମୟରେ, ପିତର ମଧ୍ୟ ପ୍ରାର୍ଥନାରେ ଏକ ଦର୍ଶନ ଦେଖିଲେ | Him ଶ୍ବର ତାଙ୍କୁ ସ୍ୱର୍ଗରୁ ପଶୁ ଦେଲେ ଯାହା ଯିହୁଦୀମାନେ ଖାଇ ପାରିଲେ ନାହିଁ ଏବଂ ତାଙ୍କୁ ଖାଇବାକୁ ଆଦେଶ ଦେଲେ |</a:t>
            </a:r>
            <a:r xmlns:a="http://schemas.openxmlformats.org/drawingml/2006/main">
              <a:rPr lang="or" altLang="en-US" sz="2400">
                <a:solidFill>
                  <a:schemeClr val="tx1">
                    <a:lumMod val="65000"/>
                    <a:lumOff val="35000"/>
                  </a:schemeClr>
                </a:solidFill>
              </a:rPr>
              <a:t> </a:t>
            </a:r>
            <a:r xmlns:a="http://schemas.openxmlformats.org/drawingml/2006/main">
              <a:rPr lang="or" altLang="ko-KR" sz="2400">
                <a:solidFill>
                  <a:schemeClr val="tx1">
                    <a:lumMod val="65000"/>
                    <a:lumOff val="35000"/>
                  </a:schemeClr>
                </a:solidFill>
              </a:rPr>
              <a:t>“କ clean ଣସି ଅଶୁଦ୍ଧ କଥା କୁହ ନାହିଁ ଯେ God ଶ୍ବର ଶୁଦ୍ଧ କରିଛନ୍ତି।”</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ଶେଷରେ, ପିତର କର୍ଣ୍ଣୀଲିୟ ପଠାଇଥିବା ଲୋକମାନଙ୍କୁ ଅନୁସରଣ କରି କର୍ଣ୍ଣୀଲିୟଙ୍କ ଘରକୁ ଗଲେ।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or" altLang="ko-KR" sz="2400">
                <a:solidFill>
                  <a:schemeClr val="tx1">
                    <a:lumMod val="65000"/>
                    <a:lumOff val="35000"/>
                  </a:schemeClr>
                </a:solidFill>
              </a:rPr>
              <a:t>ପିତର ସେମାନଙ୍କୁ କର୍ଣ୍ଣୀଲିୟ ଏବଂ ତାଙ୍କ ପରିବାରକୁ ଯୀଶୁ ଏବଂ ସୁସମାଚାର ପ୍ରଚାର କଲେ | ତା’ପରେ ପବିତ୍ରଆତ୍ମା ସେମାନଙ୍କ ଉପରେ ଓହ୍ଲାଇଲେ। ସେ ଏହା ଦେଖି ଅନୁଭବ କଲେ; "ଯଦି ଅଣଯିହୂଦୀମାନେ ଯୀଶୁଙ୍କଠାରେ ବିଶ୍ୱାସ କରନ୍ତି, ତେବେ ସେମାନଙ୍କୁ ରକ୍ଷା କରାଯାଇପାରିବ!"</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or" altLang="ko-KR" sz="3400">
                <a:solidFill>
                  <a:schemeClr val="tx1">
                    <a:lumMod val="65000"/>
                    <a:lumOff val="35000"/>
                  </a:schemeClr>
                </a:solidFill>
              </a:rPr>
              <a:t>ପିତର ଭାବିଲେ କେବଳ ଯିହୂଦୀମାନେ ଯୀଶୁଙ୍କଠାରେ ବିଶ୍ୱାସ କରି ଉଦ୍ଧାର ପାଇପାରିବେ |</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or" altLang="ko-KR" sz="3400">
                <a:solidFill>
                  <a:schemeClr val="tx1">
                    <a:lumMod val="65000"/>
                    <a:lumOff val="35000"/>
                  </a:schemeClr>
                </a:solidFill>
              </a:rPr>
              <a:t>କିନ୍ତୁ God ଶ୍ବରଙ୍କ ସୁସମାଚାର ଜଗତର ସମସ୍ତ ଲୋକଙ୍କ ମଧ୍ୟରେ କ discrimination ଣସି ଭେଦଭାବ ନାହିଁ |</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or" altLang="ko-KR" sz="3400">
                <a:solidFill>
                  <a:schemeClr val="tx1">
                    <a:lumMod val="65000"/>
                    <a:lumOff val="35000"/>
                  </a:schemeClr>
                </a:solidFill>
              </a:rPr>
              <a:t>ଆମକୁ ଦୁନିଆର ସମସ୍ତଙ୍କୁ ସୁସମାଚାର ପ୍ରଚାର କରିବାକୁ ପଡିବ ଯାହା ଦ୍ they ାରା ସେମାନେ ଉଦ୍ଧାର ପାଇପାରିବେ।</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ପିତର, ଯାକୁବ ଏବଂ ଯୋହନଙ୍କୁ ସାଙ୍ଗରେ ନେଇ ଏକ ଉଚ୍ଚ ପର୍ବତକୁ ନେଇଗଲେ।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ଜାତି କିମ୍ବା ସ୍ଥିତି ନିର୍ବିଶେଷରେ ଯୀଶୁ ତାଙ୍କ ଉପରେ ବିଶ୍ୱାସ କରୁଥିବା ସମସ୍ତଙ୍କୁ ପରିତ୍ରାଣ ପ୍ରଦାନ କରନ୍ତି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solidFill>
                  <a:srgbClr val="ff0000"/>
                </a:solidFill>
              </a:rPr>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ପ୍ରାର୍ଥନା କରିବା ସମୟରେ ପିତର କେଉଁ ଦର୍ଶନ ଦେଖିଲେ?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① </a:t>
            </a:r>
            <a:r xmlns:a="http://schemas.openxmlformats.org/drawingml/2006/main">
              <a:rPr lang="or" altLang="ko-KR" sz="2800">
                <a:solidFill>
                  <a:schemeClr val="tx1">
                    <a:lumMod val="65000"/>
                    <a:lumOff val="35000"/>
                  </a:schemeClr>
                </a:solidFill>
              </a:rPr>
              <a:t>ଯୀଶୁ ସ୍ୱର୍ଗରୁ ଅବତରଣ କଲେ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ବାଇବଲ ସ୍ୱର୍ଗରୁ ଓହ୍ଲାଉଛି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Heaven ସ୍ୱର୍ଗରୁ ତଳକୁ ଆସୁଥିବା ଦୂତମାନେ </a:t>
            </a:r>
            <a:endParaRPr xmlns:a="http://schemas.openxmlformats.org/drawingml/2006/main" lang="ko-KR" altLang="en-US" sz="2800">
              <a:solidFill>
                <a:schemeClr val="tx1">
                  <a:lumMod val="65000"/>
                  <a:lumOff val="35000"/>
                </a:schemeClr>
              </a:solidFill>
            </a:endParaRPr>
            <a:r xmlns:a="http://schemas.openxmlformats.org/drawingml/2006/main">
              <a:rPr lang="or" altLang="en-US" sz="2800">
                <a:solidFill>
                  <a:schemeClr val="tx1">
                    <a:lumMod val="65000"/>
                    <a:lumOff val="35000"/>
                  </a:schemeClr>
                </a:solidFill>
              </a:rPr>
              <a:t>|</a:t>
            </a: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ପଶୁମାନେ </a:t>
            </a:r>
            <a:r xmlns:a="http://schemas.openxmlformats.org/drawingml/2006/main">
              <a:rPr lang="or" altLang="ko-KR" sz="2800">
                <a:solidFill>
                  <a:schemeClr val="tx1">
                    <a:lumMod val="65000"/>
                    <a:lumOff val="35000"/>
                  </a:schemeClr>
                </a:solidFill>
              </a:rPr>
              <a:t>ସ୍ୱର୍ଗରୁ ଓହ୍ଲାଇଲେ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ପଶୁମାନେ </a:t>
            </a:r>
            <a:r xmlns:a="http://schemas.openxmlformats.org/drawingml/2006/main">
              <a:rPr lang="or" altLang="ko-KR" sz="2800">
                <a:solidFill>
                  <a:srgbClr val="ff0000"/>
                </a:solidFill>
              </a:rPr>
              <a:t>ସ୍ୱର୍ଗରୁ ଓହ୍ଲାଇଲେ |</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ପିତରଙ୍କ ସହିତ ଆସିଥିବା ସୁନ୍ନତ ବିଶ୍ believers ାସୀମାନେ ଆଶ୍ଚର୍ଯ୍ୟ ହୋଇଗଲେ ଯେ ପବିତ୍ରଆତ୍ମାଙ୍କ ଦାନ ଅଣଯିହୂଦୀମାନଙ୍କ ଉପରେ ମଧ୍ୟ poured ାଳି ଦିଆଯାଇଥିଲା।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ପ୍ରେରିତ ୧୦:</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95 95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ଭଜନ ଗାନ</a:t>
            </a:r>
            <a:endParaRPr xmlns:a="http://schemas.openxmlformats.org/drawingml/2006/main" lang="en-US" altLang="ko-KR" sz="4000"/>
          </a:p>
          <a:p>
            <a:pPr xmlns:a="http://schemas.openxmlformats.org/drawingml/2006/main" algn="ctr">
              <a:defRPr/>
            </a:pPr>
            <a:r xmlns:a="http://schemas.openxmlformats.org/drawingml/2006/main">
              <a:rPr lang="or" altLang="ko-KR" sz="4000"/>
              <a:t>ଏପରିକି କାରାଗାରରେ</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ପ୍ରାୟ ମଧ୍ୟରାତ୍ରିରେ ପାଉଲ ଏବଂ ସିଲା ପ୍ରାର୍ଥନା କରୁଥିଲେ ଏବଂ God ଶ୍ବରଙ୍କ ନିକଟରେ ଭଜନ ଗାଉଥିଲେ ଏବଂ ଅନ୍ୟ ବନ୍ଦୀମାନେ ସେମାନଙ୍କ କଥା ଶୁଣୁଥିଲେ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16:</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ପାଉଲ ଏବଂ ସିଲା ଫିଲିପ୍ପରେ ସୁସମାଚାର ପ୍ରଚାର କରିବାକୁ ଯଥାସାଧ୍ୟ ଚେଷ୍ଟା କରିଥିଲେ | କିନ୍ତୁ ଯେଉଁମାନେ ଏହାକୁ ଘୃଣା କରୁଥିଲେ ସେମାନେ ପାଉଲ ଏବଂ ସିଲାଙ୍କୁ ପିଟିଲେ ଏବଂ ସେମାନଙ୍କୁ କାରାଗାରରେ ରଖିଲେ।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ପାଉଲ ଏବଂ ସିଲା କାରାଗାରରେ ମଧ୍ୟ God ଶ୍ବରଙ୍କୁ ପ୍ରାର୍ଥନା କଲେ ଏବଂ ପ୍ରଶଂସା କଲେ | ଜେଲରେ ଥିବା ସମସ୍ତେ ଏହା ଶୁଣିଲେ।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ତା’ପରେ ହଠାତ୍ ଏତେ ବଡ଼ ଭୂକମ୍ପ ହେଲା ଯେ ଜେଲର ସମସ୍ତ କବାଟ ଖୋଲିଲା | ଜେଲରମାନେ ବହୁତ ଚିନ୍ତିତ ଥିଲେ କାରଣ ସେ ଭାବୁଥିଲେ ବନ୍ଦୀମାନେ ଖସି ପଳାଇଛନ୍ତି।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ପାଉଲ ପାଟି କରି କହିଲା, “ବ୍ୟସ୍ତ ହୁଅ ନାହିଁ! ଆମେ ସମସ୍ତେ ଏଠାରେ ଅଛୁ! ” “ମହାଶୟ, ପରିତ୍ରାଣ ପାଇବା ପାଇଁ ମୁଁ କ’ଣ କରିବି?” ଜେଲର ପଚାରିଥିଲେ।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"ପ୍ରଭୁ ଯୀଶୁଙ୍କୁ ବିଶ୍ ieve ାସ କର। ତାପରେ ତୁମେ ଏବଂ ତୁମର ପରିବାର ଉଦ୍ଧାର ପାଇବ!" ରାତିର ସେହି ଘଣ୍ଟାରେ ଜେଲର ସେମାନଙ୍କୁ ନେଇ ସେମାନଙ୍କର କ୍ଷତ ଧୋଇଲେ; ତତକ୍ଷଣାତ୍ ସେ ଏବଂ ତାଙ୍କର ସମସ୍ତ ପରିବାର ବାପ୍ତିଜିତ ହେଲେ।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ସେଠାରେ ସେ ସେମାନଙ୍କ ସମ୍ମୁଖରେ ପରିବର୍ତ୍ତିତ ହୋଇଥିଲେ। ତାଙ୍କର ମୁଖ ସୂର୍ଯ୍ୟ ପରି ଉଜ୍ଜ୍ୱଳ ହେଲା ଓ ପୋଷାକ ଆଲୋକ ପରି ଧଳା ହୋଇଗଲା।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or" altLang="ko-KR" sz="2900">
                <a:solidFill>
                  <a:schemeClr val="tx1">
                    <a:lumMod val="65000"/>
                    <a:lumOff val="35000"/>
                  </a:schemeClr>
                </a:solidFill>
              </a:rPr>
              <a:t>ପାଉଲ ଏବଂ ସିଲା ନିରାଶ ହୋଇ ପ୍ରାର୍ଥନା କରି ପ୍ରଶଂସା କଲେ,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r" altLang="ko-KR" sz="2900">
                <a:solidFill>
                  <a:schemeClr val="tx1">
                    <a:lumMod val="65000"/>
                    <a:lumOff val="35000"/>
                  </a:schemeClr>
                </a:solidFill>
              </a:rPr>
              <a:t>ଯଦିଓ ସେମାନଙ୍କୁ ପିଟିପିଟି ହତ୍ୟା କରାଯାଇଥିଲା।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r" altLang="ko-KR" sz="2900">
                <a:solidFill>
                  <a:schemeClr val="tx1">
                    <a:lumMod val="65000"/>
                    <a:lumOff val="35000"/>
                  </a:schemeClr>
                </a:solidFill>
              </a:rPr>
              <a:t>ତା’ପରେ God ଶ୍ବର କାରାଗାରର ଦ୍ୱାର ଖୋଲି ସେମାନଙ୍କୁ ସୁସମାଚାର ପ୍ରଚାର କରିବାର ସୁଯୋଗ ଦେଲେ |</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r" altLang="ko-KR" sz="2900">
                <a:solidFill>
                  <a:schemeClr val="tx1">
                    <a:lumMod val="65000"/>
                    <a:lumOff val="35000"/>
                  </a:schemeClr>
                </a:solidFill>
              </a:rPr>
              <a:t>ଜେଲର ଏବଂ ତାଙ୍କ ପରିବାରକୁ।</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r" altLang="ko-KR" sz="2900">
                <a:solidFill>
                  <a:schemeClr val="tx1">
                    <a:lumMod val="65000"/>
                    <a:lumOff val="35000"/>
                  </a:schemeClr>
                </a:solidFill>
              </a:rPr>
              <a:t>ଏମିତି କିଛି ସମୟ ଅଛି ଯେତେବେଳେ ଆମେ ମଧ୍ୟ ଅସୁବିଧାରେ ଥାଉ |</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r" altLang="ko-KR" sz="2900">
                <a:solidFill>
                  <a:schemeClr val="tx1">
                    <a:lumMod val="65000"/>
                    <a:lumOff val="35000"/>
                  </a:schemeClr>
                </a:solidFill>
              </a:rPr>
              <a:t>ଏବଂ ଯଦି ତୁମେ ନିଜକୁ ହତାଶ କରି ପ୍ରାର୍ଥନା ଓ ପ୍ରଶଂସାକୁ ଆଗକୁ ନ ଯାଅ, ଭଗବାନ ତୁମକୁ ରକ୍ଷା କରିବେ |</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r" altLang="ko-KR" sz="2900">
                <a:solidFill>
                  <a:schemeClr val="tx1">
                    <a:lumMod val="65000"/>
                    <a:lumOff val="35000"/>
                  </a:schemeClr>
                </a:solidFill>
              </a:rPr>
              <a:t>ଏକ ଆଶ୍ଚର୍ଯ୍ୟଜନକ ଉପାୟରେ |</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ସମସ୍ତ ଅସୁବିଧା ଏବଂ କଷ୍ଟକୁ ଦୂର କରିବାକୁ ଯୀଶୁ ମୋତେ ଶକ୍ତି ପ୍ରଦାନ କରନ୍ତି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ପାଉଲ ଏବଂ ସିଲା କାରାଗାରରେ କଣ କଲେ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କାନ୍ଦୁଥିଲେ </a:t>
            </a:r>
            <a:r xmlns:a="http://schemas.openxmlformats.org/drawingml/2006/main">
              <a:rPr lang="or" altLang="ko-KR" sz="2800">
                <a:solidFill>
                  <a:schemeClr val="tx1">
                    <a:lumMod val="65000"/>
                    <a:lumOff val="35000"/>
                  </a:schemeClr>
                </a:solidFill>
              </a:rPr>
              <a: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ସେମାନେ ନିଜ ଜୀବନ ପାଇଁ ଭିକ୍ଷା କଲେ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ସେମାନେ ନିରାଶ ହୋଇଥିଲେ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ସେମାନେ ପ୍ରାର୍ଥନା କରି ଭଜନ ଗାନ କରିଥିଲେ।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④ </a:t>
            </a:r>
            <a:r xmlns:a="http://schemas.openxmlformats.org/drawingml/2006/main">
              <a:rPr lang="or" altLang="ko-KR" sz="2800">
                <a:solidFill>
                  <a:srgbClr val="ff0000"/>
                </a:solidFill>
              </a:rPr>
              <a:t>ସେମାନେ ପ୍ରାର୍ଥନା କରି ଭଜନ ଗାନ କରିଥିଲେ।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ପ୍ରାୟ ମଧ୍ୟରାତ୍ରିରେ ପାଉଲ ଏବଂ ସିଲା ପ୍ରାର୍ଥନା କରୁଥିଲେ ଏବଂ God ଶ୍ବରଙ୍କ ନିକଟରେ ଭଜନ ଗାଉଥିଲେ ଏବଂ ଅନ୍ୟ ବନ୍ଦୀମାନେ ସେମାନଙ୍କ କଥା ଶୁଣୁଥିଲେ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16:</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96 96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ପାଉଲ ରାଜାଙ୍କୁ ସୁସମାଚାର ପ୍ରଚାର କଲେ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ପାଉଲ ଉତ୍ତର ଦେଲେ, "ଅଳ୍ପ ସମୟ କିମ୍ବା ଦୀର୍ଘ - ମୁଁ God ଶ୍ବରଙ୍କୁ ପ୍ରାର୍ଥନା କରେ ଯେ କେବଳ ତୁମେ ନୁହେଁ, ଯେଉଁମାନେ ଆଜି ମୋ କଥା ଶୁଣୁଛନ୍ତି, ଏହି ଶୃଙ୍ଖଳା ବ୍ୟତୀତ ମୁଁ ସମସ୍ତେ ହୋଇପାରେ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26:</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୨</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ପାଉଲ ସୁସମାଚାର ପ୍ରଚାର କଲେ ଏବଂ ଶେଷରେ ଯିରୁଶାଲମରେ ବନ୍ଦୀ ହେଲେ। ରାଜା ଆଗ୍ରିପ୍ପା ବନ୍ଦୀ ପାଉଲଙ୍କ ପାପ ବିଷୟରେ ପଚାରିଥିଲେ।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“ତୁମ ପାଇଁ କହିବାକୁ ଅନୁମତି ଅଛି!” ଆଗ୍ରିପ୍ପା ପାଉଲଙ୍କୁ ନିଜର ପ୍ରତିରକ୍ଷା ଆରମ୍ଭ କରିବାକୁ ଏକ ସମୟ ଦେଇଥିଲେ।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ପାଉଲ ସୁସମାଚାର ପ୍ରଚାର କରିବାର ସୁଯୋଗ ବ୍ୟବହାର କଲେ | "ହେ ମହାରାଜ, ମୁଁ ଆଶା କରେ ତୁମେ ଏହି ଶିକୁଳି ବ୍ୟତୀତ ମୋ ପରି ହୋଇ ପାରିବ!"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ରାଜା ପାଉଲଙ୍କଠାରେ କ sin ଣସି ପାପ ପାଇଲେ ନାହିଁ। ପାଉଲ ରୋମ ଯାଇ ସମ୍ରାଟଙ୍କ ନିକଟରେ ସୁସମାଚାର ପ୍ରଚାର କରିବାକୁ ଚାହୁଁଥିଲେ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ଠିକ୍ ସେହି ସମୟରେ ସେମାନଙ୍କ ସମ୍ମୁଖରେ ମୋଶା ଓ ଏଲିୟ ଯୀଶୁଙ୍କ ସହିତ କଥାବାର୍ତ୍ତା ହେଲେ।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ଶେଷରେ, ପାଉଲ ରୋମ ସମ୍ରାଟଙ୍କୁ ନିବେଦନ କଲେ | ବନ୍ଦୀ ଭାବରେ ପାଉଲ ରୋମର ସମ୍ରାଟଙ୍କ ନିକଟକୁ ଯିବାକୁ ଏକ ଡଙ୍ଗାରେ ଚ .ିଗଲେ।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ପାଉଲ ଜଣେ ବନ୍ଦୀ ଥିଲେ, କିନ୍ତୁ ସେ ଗର୍ବର ସହିତ ସୁସମାଚାର ପ୍ରଚାର କଲେ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ନିଜ ବିଚାରର ରାଜାଙ୍କ ଆଗରେ।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କାରଣ ସେ ସୁସମାଚାର ପାଇଁ ଲଜ୍ଜିତ ନଥିଲେ ଏବଂ ସେ ଏହାକୁ ଏକ ଗର୍ବିତ ସତ୍ୟ ବୋଲି ବିଶ୍ୱାସ କରୁଥିଲେ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ଆମେ ଯାହାଙ୍କୁ ଭେଟିବା, ଆମେ ଆତ୍ମବିଶ୍ୱାସ ଏବଂ ସାହସର ସହିତ ଯୀଶୁଙ୍କ ସୁସମାଚାର ପ୍ରଚାର କରିବାକୁ ସମର୍ଥ ହେବା ଆବଶ୍ୟକ |</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ଦୁନିଆର ସର୍ବୋଚ୍ଚ ବ୍ୟକ୍ତିଙ୍କ ଅପେକ୍ଷା ବହୁତ ଉଚ୍ଚ ଅଟନ୍ତି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ପାଉଲଙ୍କ ପରୀକ୍ଷଣର ରାଜା ତାଙ୍କୁ କହିବାକୁ ସୁଯୋଗ ଦେବାବେଳେ ପାଉଲ କ’ଣ କଲେ?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ସେ </a:t>
            </a:r>
            <a:r xmlns:a="http://schemas.openxmlformats.org/drawingml/2006/main">
              <a:rPr lang="or" altLang="ko-KR" sz="2800">
                <a:solidFill>
                  <a:schemeClr val="tx1">
                    <a:lumMod val="65000"/>
                    <a:lumOff val="35000"/>
                  </a:schemeClr>
                </a:solidFill>
              </a:rPr>
              <a:t>ଯୀଶୁଙ୍କ ସୁସମାଚାର ପ୍ରଚାର କଲେ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ସେ ଜଣେ ଖରାପ ବ୍ୟକ୍ତିଙ୍କୁ ଅଭିଯୋଗ କରିଥିଲେ।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His </a:t>
            </a:r>
            <a:r xmlns:a="http://schemas.openxmlformats.org/drawingml/2006/main">
              <a:rPr lang="or" altLang="ko-KR" sz="2800">
                <a:solidFill>
                  <a:schemeClr val="tx1">
                    <a:lumMod val="65000"/>
                    <a:lumOff val="35000"/>
                  </a:schemeClr>
                </a:solidFill>
              </a:rPr>
              <a:t>ସେ ତାଙ୍କୁ ମୁକ୍ତ କରିବାକୁ କହିଥିଲେ।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ସେ ପ୍ରାର୍ଥନା କରି ଭଜନ ଗାନ କରିଥିଲେ।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ସେ </a:t>
            </a:r>
            <a:r xmlns:a="http://schemas.openxmlformats.org/drawingml/2006/main">
              <a:rPr lang="or" altLang="ko-KR" sz="2800">
                <a:solidFill>
                  <a:srgbClr val="ff0000"/>
                </a:solidFill>
              </a:rPr>
              <a:t>ଯୀଶୁଙ୍କ ସୁସମାଚାର ପ୍ରଚାର କଲେ |</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ପାଉଲ ଉତ୍ତର ଦେଲେ, "ଅଳ୍ପ ସମୟ କିମ୍ବା ଦୀର୍ଘ - ମୁଁ God ଶ୍ବରଙ୍କୁ ପ୍ରାର୍ଥନା କରେ ଯେ କେବଳ ତୁମେ ନୁହେଁ, ଯେଉଁମାନେ ଆଜି ମୋ କଥା ଶୁଣୁଛନ୍ତି, ଏହି ଶୃଙ୍ଖଳା ବ୍ୟତୀତ ମୁଁ ସମସ୍ତେ ହୋଇପାରେ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26:</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୨</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97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ଜାହାଜ ବୁଡ଼ି ଯାଉଛି!</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ସେ କହିଲା, ପାଉଲ, ଭୟ କର ନାହିଁ। ଆପଣ କାଇସରଙ୍କ ସମ୍ମୁଖରେ ପରୀକ୍ଷା କରିବା ଉଚିତ୍; ଏବଂ ପରମେଶ୍ୱର ଦୟାଳୁ ଭାବରେ ତୁମ୍ଭ ସହିତ ଯାତ୍ରା କରୁଥିବା ସମସ୍ତଙ୍କ ଜୀବନ ଦେଇଛନ୍ତି।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27:</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ପାଉଲଙ୍କୁ ଅନ୍ୟ ବନ୍ଦୀମାନଙ୍କ ସହିତ ଜାହାଜରେ ରୋମକୁ ନିଆଯାଇଥିଲା।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ତେବେ ଟାଇଫୁନ୍‌ ଯୋଗୁଁ ଜାହାଜଟି ବୁଡ଼ିଯିବାର ବିପଦରେ ଥିଲା। ସମସ୍ତେ ଭୟଭୀତ ହେଲେ।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ପାଉଲ God ଶ୍ବରଙ୍କ ନିକଟରେ ପ୍ରାର୍ଥନା କଲେ ଏବଂ ଲୋକମାନଙ୍କୁ କହିଥିଲେ | "ଭୟ କର ନାହିଁ। said ଶ୍ବର କହିଥିଲେ ଯେ କେହି ମରିବେ ନାହିଁ।"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ମେଘରୁ ଏକ ସ୍ୱର କହିଲା, “ଏହା ମୋର ପୁତ୍ର, ଯାହାକୁ ମୁଁ ଭଲ ପାଏ; ତାଙ୍କ ସହିତ ମୁଁ ବହୁତ ଖୁସି। ତାଙ୍କ କଥା ଶୁଣ!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ଜାହାଜଟି ବୁଡ଼ିଗଲା, କିନ୍ତୁ ପାଉଲ ଯେପରି କହିଥିଲେ, ଲୋକମାନେ ଗୋଟିଏ ବି ମୃତ୍ୟୁ ବିନା ଦ୍ୱୀପରେ ଅବତରଣ କରିପାରିବେ |</a:t>
            </a:r>
            <a:r xmlns:a="http://schemas.openxmlformats.org/drawingml/2006/main">
              <a:rPr lang="or"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ପାଉଲ ଦ୍ୱୀପରେ ଯୀଶୁଙ୍କୁ ପ୍ରଚାର କଲେ ଏବଂ God ଶ୍ବରଙ୍କୁ ଗ glory ରବ ଦେଲେ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ଜାହାଜ ବୁଡ଼ିବାକୁ ଯାଉଥିବା ବେଳେ ସଙ୍କଟ ସମୟରେ ମଧ୍ୟ ପାଉଲ ପ୍ରାର୍ଥନା କରିଥିଲେ, ଅନ୍ୟମାନଙ୍କୁ ଉତ୍ସାହିତ କରିଥିଲେ |</a:t>
            </a:r>
            <a:r xmlns:a="http://schemas.openxmlformats.org/drawingml/2006/main">
              <a:rPr lang="or" altLang="en-US" sz="3200">
                <a:solidFill>
                  <a:schemeClr val="tx1">
                    <a:lumMod val="65000"/>
                    <a:lumOff val="35000"/>
                  </a:schemeClr>
                </a:solidFill>
              </a:rPr>
              <a:t> </a:t>
            </a:r>
            <a:r xmlns:a="http://schemas.openxmlformats.org/drawingml/2006/main">
              <a:rPr lang="or" altLang="ko-KR" sz="3200">
                <a:solidFill>
                  <a:schemeClr val="tx1">
                    <a:lumMod val="65000"/>
                    <a:lumOff val="35000"/>
                  </a:schemeClr>
                </a:solidFill>
              </a:rPr>
              <a:t>ଶେଷରେ, ସେମାନେ ସମସ୍ତେ ରକ୍ଷା ପାଇଲେ,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ଯେପରି ପାଉଲ କହିଥିଲେ।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God's ଶ୍ବରଙ୍କ ଲୋକମାନେ ପ୍ରାର୍ଥନା ମାଧ୍ୟମରେ ଏବଂ God's ଶ୍ବରଙ୍କ ପରିତ୍ରାଣର ସୁସମାଚାର ମାଧ୍ୟମରେ God's ଶ୍ବରଙ୍କ ଇଚ୍ଛାକୁ ଜଗତକୁ ପହଞ୍ଚାଇବା ପାଇଁ ଦାୟୀ |</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ହେଉଛନ୍ତି ଜଗତର ସମସ୍ତ ଜୀବନର ମାଲିକ | ତାଙ୍କ ଅନୁମତି ବିନା କିଛି ମରନ୍ତି ନାହିଁ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ଜାହାଜ ଟାଇଫୁନକୁ ଭେଟିବା ପରେ ପାଉଲ କ’ଣ କଲେ?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ସେ </a:t>
            </a:r>
            <a:r xmlns:a="http://schemas.openxmlformats.org/drawingml/2006/main">
              <a:rPr lang="or" altLang="ko-KR" sz="2800">
                <a:solidFill>
                  <a:schemeClr val="tx1">
                    <a:lumMod val="65000"/>
                    <a:lumOff val="35000"/>
                  </a:schemeClr>
                </a:solidFill>
              </a:rPr>
              <a:t>କାନ୍ଦିଲା।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ସେ ସମୁଦ୍ରକୁ ଡେଇଁଲେ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Pilot </a:t>
            </a:r>
            <a:r xmlns:a="http://schemas.openxmlformats.org/drawingml/2006/main">
              <a:rPr lang="or" altLang="ko-KR" sz="2800">
                <a:solidFill>
                  <a:schemeClr val="tx1">
                    <a:lumMod val="65000"/>
                    <a:lumOff val="35000"/>
                  </a:schemeClr>
                </a:solidFill>
              </a:rPr>
              <a:t>ସେ ପାଇଲଟଙ୍କ ବିରୋଧରେ ଲ fought ିଥିଲେ।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ସେ God ଶ୍ବରଙ୍କ ନିକଟରେ ପ୍ରାର୍ଥନା କଲେ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④ </a:t>
            </a:r>
            <a:r xmlns:a="http://schemas.openxmlformats.org/drawingml/2006/main">
              <a:rPr lang="or" altLang="ko-KR" sz="2800">
                <a:solidFill>
                  <a:srgbClr val="ff0000"/>
                </a:solidFill>
              </a:rPr>
              <a:t>ସେ God ଶ୍ବରଙ୍କ ନିକଟରେ ପ୍ରାର୍ଥନା କଲେ |</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ସେ କହିଲା, ପାଉଲ, ଭୟ କର ନାହିଁ। ଆପଣ କାଇସରଙ୍କ ସମ୍ମୁଖରେ ପରୀକ୍ଷା କରିବା ଉଚିତ୍; ଏବଂ ପରମେଶ୍ୱର ଦୟାଳୁ ଭାବରେ ତୁମ୍ଭ ସହିତ ଯାତ୍ରା କରୁଥିବା ସମସ୍ତଙ୍କ ଜୀବନ ଦେଇଛନ୍ତି।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କାର୍ଯ୍ୟଗୁଡ଼ିକ</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27:</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98 98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ଓନିସିମସ୍ ପାଇଁ ପାଉଲଙ୍କ ନିବେଦନ |</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ମୁଁ ମୋ ପୁଅ ଅନେସିମସ୍ ପାଇଁ ତୁମକୁ ନିବେଦନ କରେ, ଯିଏ ମୁଁ ଶିକୁଳିରେ ମୋ ପୁଅ ହୋଇଗଲା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ଫିଲିମନ୍ |</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ଅନିସିମସ୍ ଫିଲିମୋନର ଜଣେ ସେବକ ଥିଲେ। କିନ୍ତୁ ସେ ରୋମକୁ ତାଙ୍କ ମାଲିକଙ୍କ ଅନୁମତି ବିନା ଚୋରି କଲେ।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ଓନିସିମ ରୋମରେ ବନ୍ଦୀ ଥିବା ପାଉଲଙ୍କୁ ଭେଟିଥିଲେ। ପାଉଲ ତାଙ୍କୁ ସୁସମାଚାର ପ୍ରଚାର କଲେ, ଏବଂ ସେ ଯୀଶୁଙ୍କଠାରେ ବିଶ୍ୱାସ କରିବାକୁ ଆସିଲେ।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ଏହା ଶୁଣି ସେମାନେ ଭୟଭୀତ ହୋଇ ତଳେ ପଡ଼ିଗଲେ। ଯୀଶୁ କହିଲେ, “ଭୟ କର ନାହିଁ।” ସେମାନେ ଅନାଇ ଯୀଶୁଙ୍କ ବ୍ୟତୀତ ଅନ୍ୟ କାହାକୁ ଦେଖିଲେ ନାହିଁ।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ପାଉଲ ଅନିସିମଙ୍କୁ ତାଙ୍କ ଗୁରୁ ଫିଲିମୋନଙ୍କ ନିକଟକୁ ଯାଇ କ୍ଷମା ମାଗିବାକୁ କହିଥିଲେ। ଏବଂ ପାଉଲ ଅନେସିମସଙ୍କୁ ଯୀଶୁଙ୍କଠାରେ ବିଶ୍ ver ାସୀ ଭାବରେ ବଞ୍ଚିବାକୁ କହିଥିଲେ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ଅନିସିମସ୍ ଚିନ୍ତିତ ଥିଲେ | କାରଣ ସେହି ସମୟରେ ପଳାଇଯାଇଥିବା ସେବକକୁ ଏହାର ମାଲିକ ହତ୍ୟା କରିଥିଲେ।</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ପାଉଲ ତାଙ୍କୁ କ୍ଷମା କରିବାକୁ ଅନୀସିମଙ୍କ ପାଇଁ ତାଙ୍କ ମାଲିକ ଫିଲିମୋନଙ୍କୁ ଏକ ଚିଠି ଲେଖିଥିଲେ। ଏହି ଚିଠିଟି ବାଇବଲରେ 'ଫିଲିମନ୍' ଅଟେ |</a:t>
            </a:r>
            <a:r xmlns:a="http://schemas.openxmlformats.org/drawingml/2006/main">
              <a:rPr lang="o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ଓନିସିମସ୍ ଏବଂ ଫିଲିମନ୍ ମଧ୍ୟରେ ଭଙ୍ଗା ସମ୍ପର୍କକୁ ପାଉଲ ପୁନ recon ସଂଯୋଗ କଲେ | ଓନିସିମସ୍ ଫିଲିମୋନଙ୍କୁ କ୍ଷମା ମାଗିଲେ, ଏବଂ ଫିଲିମନ୍ ଅନେସିମସ୍ଙ୍କୁ କ୍ଷମା କଲେ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ଯଦି ଆମେ କିଛି ଭୁଲ କରିଛୁ ତେବେ ଆମକୁ କ୍ଷମା ମାଗିବାକୁ ପଡିବ |</a:t>
            </a:r>
            <a:r xmlns:a="http://schemas.openxmlformats.org/drawingml/2006/main">
              <a:rPr lang="or" altLang="en-US" sz="3200">
                <a:solidFill>
                  <a:schemeClr val="tx1">
                    <a:lumMod val="65000"/>
                    <a:lumOff val="35000"/>
                  </a:schemeClr>
                </a:solidFill>
              </a:rPr>
              <a:t> </a:t>
            </a:r>
            <a:r xmlns:a="http://schemas.openxmlformats.org/drawingml/2006/main">
              <a:rPr lang="or" altLang="ko-KR" sz="3200">
                <a:solidFill>
                  <a:schemeClr val="tx1">
                    <a:lumMod val="65000"/>
                    <a:lumOff val="35000"/>
                  </a:schemeClr>
                </a:solidFill>
              </a:rPr>
              <a:t>ଏବଂ ଯଦି କେହି ଆମ ସହିତ କିଛି ଭୁଲ କରିଛନ୍ତି, ତେବେ ସେମାନଙ୍କୁ କ୍ଷମା କରିବାକୁ ପଡ଼ିବ |</a:t>
            </a:r>
            <a:r xmlns:a="http://schemas.openxmlformats.org/drawingml/2006/main">
              <a:rPr lang="or" altLang="en-US" sz="3200">
                <a:solidFill>
                  <a:schemeClr val="tx1">
                    <a:lumMod val="65000"/>
                    <a:lumOff val="35000"/>
                  </a:schemeClr>
                </a:solidFill>
              </a:rPr>
              <a:t> </a:t>
            </a:r>
            <a:r xmlns:a="http://schemas.openxmlformats.org/drawingml/2006/main">
              <a:rPr lang="or" altLang="ko-KR" sz="3200">
                <a:solidFill>
                  <a:schemeClr val="tx1">
                    <a:lumMod val="65000"/>
                    <a:lumOff val="35000"/>
                  </a:schemeClr>
                </a:solidFill>
              </a:rPr>
              <a:t>ଲୋକମାନେ ତାହାଙ୍କୁ ଯୀଶୁଙ୍କଠାରେ ବିଶ୍ୱାସ କରନ୍ତି |</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ଯେଉଁଠାରେ ights ଗଡା ଏବଂ ଦ୍ୱନ୍ଦ ଅଛି, ସେଠାରେ ଯୀଶୁ ଶାନ୍ତି ଏବଂ ପୁନ iliation ସମନ୍ୱୟ ଆଣନ୍ତି |</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ଯେତେବେଳେ ସେ ତାଙ୍କ ମାଲିକ ଫିଲିମୋନଙ୍କଠାରୁ ଦ ran ଡ଼ି ପଳାଇଲେ ସେତେବେଳେ ଓନିସିମସ୍ ରୋମରେ କିଏ ଭେଟିଥିଲେ?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① </a:t>
            </a:r>
            <a:r xmlns:a="http://schemas.openxmlformats.org/drawingml/2006/main">
              <a:rPr lang="or" altLang="ko-KR" sz="2800">
                <a:solidFill>
                  <a:schemeClr val="tx1">
                    <a:lumMod val="65000"/>
                    <a:lumOff val="35000"/>
                  </a:schemeClr>
                </a:solidFill>
              </a:rPr>
              <a:t>ପିତର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ଜନ୍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ବର୍ଣ୍ଣବ୍ବା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ପାଉଲ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④ </a:t>
            </a:r>
            <a:r xmlns:a="http://schemas.openxmlformats.org/drawingml/2006/main">
              <a:rPr lang="or" altLang="ko-KR" sz="2800">
                <a:solidFill>
                  <a:srgbClr val="ff0000"/>
                </a:solidFill>
              </a:rPr>
              <a:t>ପାଉଲ |</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ମୁଁ ମୋ ପୁଅ ଅନେସିମସ୍ ପାଇଁ ତୁମକୁ ନିବେଦନ କରେ, ଯିଏ ମୁଁ ଶିକୁଳିରେ ମୋ ପୁଅ ହୋଇଗଲା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ଫିଲିମନ୍ |</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ନଂ 99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ତୀମଥି, ପାଉଲଙ୍କ ଶିଷ୍ୟ |</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ମୋତେ ତୁମର ଆନ୍ତରିକ ବିଶ୍ୱାସ ବିଷୟରେ ସ୍ମରଣ କରାଗଲା, ଯାହା ପ୍ରଥମେ ତୁମ ଜେଜେମା ଲୋଇସରେ ଏବଂ ତୁମ ମାତା ଇଉନିସରେ ରହୁଥିଲା ଏବଂ ମୁଁ ପ୍ରବର୍ତ୍ତିତ, ବର୍ତ୍ତମାନ ତୁମଠାରେ ମଧ୍ୟ ବାସ କରେ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2 ତୀମଥି</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ପାଉଲଙ୍କର ତୀମଥି ନାମକ ଜଣେ ଶିଷ୍ୟ ଥିଲେ। ପିଲାଦିନରୁ ତୀମଥି ପାଉଲଙ୍କ ସହିତ ମିଶନାରୀ ଥିଲେ |</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ସେଠାରେ ଜଣେ ଲୋକ ଥିଲେ ଯାହାର ଦୁଇ ପୁଅ ଥିଲେ। ଦ୍ୱିତୀୟ ପୁଅ ତାଙ୍କ ପିତାଙ୍କୁ ସମ୍ପତ୍ତିର ଅଂଶ ପୂର୍ବରୁ ଦେବାକୁ କହିଥିଲେ।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or" sz="3600">
                <a:solidFill>
                  <a:schemeClr val="tx1">
                    <a:lumMod val="65000"/>
                    <a:lumOff val="35000"/>
                  </a:schemeClr>
                </a:solidFill>
              </a:rPr>
              <a:t>ଯୀଶୁ ଏହି ପୃଥିବୀରେ ମନୁଷ୍ୟ ରୂପରେ ଥିଲେ, କିନ୍ତୁ ସେ ମଧ୍ୟ God ଶ୍ବର ଅଟନ୍ତି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ପରମେଶ୍ୱର ଯେପରି ଶିଷ୍ୟମାନଙ୍କୁ ପର୍ବତ ଉପରେ ଆଦେଶ ଦେଲେ,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ଆମେ ଯୀଶୁଙ୍କୁ God ଶ୍ବରଙ୍କ ପୁତ୍ର ଭାବରେ ବିଶ୍ and ାସ କରିବା ଏବଂ ତାଙ୍କ କଥା ଶୁଣିବା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କାରାଗାରରେ ଥିବା ପାଉଲ ଜାଣିଥିଲେ ଯେ ସେ ମରିବାକୁ ଯାଉଛନ୍ତି ଏବଂ ତାଙ୍କର ପ୍ରିୟ ଶିଷ୍ୟ ତୀମଥିଙ୍କୁ ଏକ ଚିଠି ଲେଖିଛନ୍ତି।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ଚିଠିରେ କୁହାଯାଇଛି ଯେ ତୀମଥି କିପରି ବିଶ୍ believers ାସୀଙ୍କୁ ଜଣେ ଚର୍ଚ୍ଚ ମନ୍ତ୍ରୀ ଭାବରେ ଶିକ୍ଷା ଦେବା ଉଚିତ୍।</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ତୀମଥି ଏବଂ ବିଶ୍ believers ାସୀମାନେ ପାଉଲଙ୍କ ପତ୍ର ପ read ିଥିଲେ ଏବଂ ନିର୍ଯ୍ୟାତନାରେ ମଧ୍ୟ ଶେଷ ପର୍ଯ୍ୟନ୍ତ ବିଶ୍ୱାସ ହରାଇବାକୁ ନିଷ୍ପତ୍ତି ନେଲେ |</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ତେଣୁ ପାଉଲଙ୍କ ବିଶ୍ his ାସ ତାଙ୍କ ଶିଷ୍ୟ ତୀମଥିଙ୍କୁ ଏବଂ ପୁନର୍ବାର ମଣ୍ଡଳୀଗୁଡ଼ିକୁ ଦିଆଯାଇଛି।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or" altLang="ko-KR" sz="3600">
                <a:solidFill>
                  <a:schemeClr val="tx1">
                    <a:lumMod val="65000"/>
                    <a:lumOff val="35000"/>
                  </a:schemeClr>
                </a:solidFill>
              </a:rPr>
              <a:t>ଆମକୁ ସୁସମାଚାର ପ୍ରଚାର କରୁଥିବା ତଥା ଆମକୁ God ଶ୍ବରଙ୍କ ବାକ୍ୟ ଶିକ୍ଷା ଦେଇଥିବା ଶିକ୍ଷକମାନଙ୍କୁ ଧନ୍ୟବାଦ, ଆମର ବିଶ୍ faith ାସ ଏବଂ ଆମର ଚର୍ଚ୍ଚ ବ .ିଛି।</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r" altLang="ko-KR" sz="3600">
                <a:solidFill>
                  <a:schemeClr val="tx1">
                    <a:lumMod val="65000"/>
                    <a:lumOff val="35000"/>
                  </a:schemeClr>
                </a:solidFill>
              </a:rPr>
              <a:t>ବର୍ତ୍ତମାନ ଆମକୁ ଆମର ବିଶ୍ faith ାସ ବିତରଣ କରିବାକୁ ହେବ ଏବଂ ସେମାନଙ୍କୁ God ଶ୍ବରଙ୍କ ବାକ୍ୟ ଶିଖିବାକୁ ପଡିବ ଯାହା ଆମେ ଶିଖିଛୁ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ହେଉଛନ୍ତି ..</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ପୁନରୁତ୍ଥିତ ହେଲେ ଏବଂ ସେ ଅନନ୍ତକାଳ ଜୀବିତ, ତାଙ୍କ ଉପରେ ବିଶ୍ୱାସ କରୁଥିବା ଚର୍ଚ୍ଚ ଏବଂ ବିଶ୍ believers ାସୀଙ୍କ ସହିତ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ମୃତ୍ୟୁ ଦିନ ପାଖେଇ ଆସୁଥିବାରୁ ପାଉଲ କାହାକୁ ଚିଠି ଲେଖିଥିଲେ?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① </a:t>
            </a:r>
            <a:r xmlns:a="http://schemas.openxmlformats.org/drawingml/2006/main">
              <a:rPr lang="or" altLang="ko-KR" sz="2800">
                <a:solidFill>
                  <a:schemeClr val="tx1">
                    <a:lumMod val="65000"/>
                    <a:lumOff val="35000"/>
                  </a:schemeClr>
                </a:solidFill>
              </a:rPr>
              <a:t>ଲୁକ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ମାର୍କ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ତୀମଥି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Ila </a:t>
            </a:r>
            <a:r xmlns:a="http://schemas.openxmlformats.org/drawingml/2006/main">
              <a:rPr lang="or" altLang="ko-KR" sz="2800">
                <a:solidFill>
                  <a:schemeClr val="tx1">
                    <a:lumMod val="65000"/>
                    <a:lumOff val="35000"/>
                  </a:schemeClr>
                </a:solidFill>
              </a:rPr>
              <a:t>ସିଲାସ୍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③ </a:t>
            </a:r>
            <a:r xmlns:a="http://schemas.openxmlformats.org/drawingml/2006/main">
              <a:rPr lang="or" altLang="ko-KR" sz="2800">
                <a:solidFill>
                  <a:srgbClr val="ff0000"/>
                </a:solidFill>
              </a:rPr>
              <a:t>ତୀମଥି |</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ମୋତେ ତୁମର ଆନ୍ତରିକ ବିଶ୍ୱାସ ବିଷୟରେ ସ୍ମରଣ କରାଗଲା, ଯାହା ପ୍ରଥମେ ତୁମ ଜେଜେମା ଲୋଇସରେ ଏବଂ ତୁମ ମାତା ଇଉନିସରେ ରହୁଥିଲା ଏବଂ ମୁଁ ପ୍ରବର୍ତ୍ତିତ, ବର୍ତ୍ତମାନ ତୁମଠାରେ ମଧ୍ୟ ବାସ କରେ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2 ତୀମଥି</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4:</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100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ଜନ୍ ଏକ ଆଶ୍ଚର୍ଯ୍ୟଜନକ ଦୃଶ୍ୟ ଦେଖିଲେ |</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ଯିଏ ଏହିସବୁ ବିଷୟରେ ସାକ୍ଷ୍ୟ ଦିଏ, ହଁ, ମୁଁ ଶୀଘ୍ର ଆସୁଛି | ଆମେନ୍ ହେ ପ୍ରଭୁ ଯୀଶୁ।</a:t>
            </a:r>
            <a:endParaRPr xmlns:a="http://schemas.openxmlformats.org/drawingml/2006/main" lang="en-US" altLang="ko-KR" sz="3600"/>
          </a:p>
          <a:p>
            <a:pPr xmlns:a="http://schemas.openxmlformats.org/drawingml/2006/main" lvl="0">
              <a:defRPr/>
            </a:pPr>
            <a:r xmlns:a="http://schemas.openxmlformats.org/drawingml/2006/main">
              <a:rPr lang="or"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ପ୍ରକାଶିତ ବାକ୍ୟ</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22:</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ଯିଏ ଏକ ଗ ious ରବମୟ ରୂପ ସହିତ ସୁନ୍ଦର ଭାବରେ ଉଜ୍ଜ୍ୱଳ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ଚର୍ଚ୍ଚର ନିର୍ଯ୍ୟାତନା ଦିନକୁ ଦିନ ବ worse ିବାରେ ଲାଗିଲା। ବିଶ୍ୱାସ ରଖିବା ସମୟରେ ତାଙ୍କର ସମସ୍ତ ଶିଷ୍ୟ ସହିଦ ହୋଇଥିଲେ ଏବଂ ଜନ୍ ଏକାକୀ ପାଟମୋସରେ ସୀମିତ ରହିଥିଲେ।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ଦିନେ ସେ ତୂରୀ ପରି ଏକ ଉଚ୍ଚ ସ୍ୱର ଶୁଣିଲେ, ଯେଉଁଥିରେ କୁହାଯାଇଥିଲା: "ତୁମେ ଯାହା ଦେଖୁଛ ତାହା ଏକ ସ୍କ୍ରୋଲରେ ଲେଖ ଏବଂ ସାତୋଟି ଚର୍ଚ୍ଚକୁ ପଠାନ୍ତୁ।"</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ଯୋହନ ମଧ୍ୟ ଯୀଶୁଙ୍କୁ ଦେଖିଲେ। ଯୀଶୁ ଜଣେ ରାଜାଙ୍କର ପ୍ରତିମୂର୍ତ୍ତି ଥିଲେ ଯାହାର ଜଗତର ସମସ୍ତ ଶକ୍ତି ଥିଲା |</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ଯୋହନ ନୂତନ ଆକାଶ ଏବଂ ନୂତନ ଦେଶକୁ ଦେଖିଲେ | ମନ୍ଦ କିଛି ହେବ ନାହିଁ, ଦୁ orrow ଖ ହେବ ନାହିଁ ଏବଂ ଭଗବାନଙ୍କ ସହିତ ସର୍ବଦା ସୁଖ ରହିବ |</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ଯୋହନ ଏହି ସମସ୍ତ ଦର୍ଶନ ଲେଖି ମଣ୍ଡଳୀମାନଙ୍କୁ ଲେଖିଥିଲେ | “ତୁମର ବିଶ୍ୱାସ ରଖ, କାରଣ ପ୍ରଭୁ ପୁନର୍ବାର ଆସିବେ!” ଏହା ହେଉଛି ବାଇବଲର ଶେଷ ପୁସ୍ତକ, ପ୍ରକାଶିତ ପୁସ୍ତକ |</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ଶିକ୍ଷା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solidFill>
                  <a:schemeClr val="tx1">
                    <a:lumMod val="65000"/>
                    <a:lumOff val="35000"/>
                  </a:schemeClr>
                </a:solidFill>
              </a:rPr>
              <a:t>ଯୀଶୁ ପୁନର୍ବାର ଏହି ପୃଥିବୀକୁ ଆସିବେ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ଦିନେ ଜଣେ ବିଚାରପତି ଭାବରେ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ସେହି ସମୟରେ, ଯେଉଁମାନେ ବିଶ୍ୱାସ କରିନଥିଲେ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ଯୀଶୁଙ୍କଠାରେ ସବୁଦିନ ପାଇଁ ଯନ୍ତ୍ରଣା ଭୋଗୁଛନ୍ତି,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ଯେଉଁମାନେ ଯୀଶୁଙ୍କଠାରେ ବିଶ୍ୱାସ କରନ୍ତି ସେମାନେ ଉପଭୋଗ କରିବେ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ସୁଖ ସହିତ ଅନନ୍ତ ଜୀବନ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ଯୀଶୁ ପୁନର୍ବାର ଆସିବାକୁ ଅପେକ୍ଷା କରିଛନ୍ତି 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r" altLang="ko-KR" sz="3200">
                <a:solidFill>
                  <a:schemeClr val="tx1">
                    <a:lumMod val="65000"/>
                    <a:lumOff val="35000"/>
                  </a:schemeClr>
                </a:solidFill>
              </a:rPr>
              <a:t>ଆମେ ସେହି ଆଶା ହରାଇବା ଉଚିତ୍ ନୁହେଁ, ଏହି ପୃଥିବୀରେ ଆମର ବିଶ୍ faith ାସକୁ ଶେଷ ପର୍ଯ୍ୟନ୍ତ ରଖିବା ଆବଶ୍ୟକ |</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or" altLang="ko-KR" sz="3200"/>
              <a:t>ଯୀଶୁ କିଏ?</a:t>
            </a:r>
            <a:r xmlns:a="http://schemas.openxmlformats.org/drawingml/2006/main">
              <a:rPr lang="o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rgbClr val="0070c0"/>
                </a:solidFill>
              </a:rPr>
              <a:t>ଯୀଶୁ ..</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or" altLang="ko-KR" sz="3600">
                <a:solidFill>
                  <a:schemeClr val="tx1">
                    <a:lumMod val="65000"/>
                    <a:lumOff val="35000"/>
                  </a:schemeClr>
                </a:solidFill>
              </a:rPr>
              <a:t>ଯୀଶୁ ପୁନର୍ବାର ଏହି ପୃଥିବୀକୁ ରାଜା ଭାବରେ ଫେରି ଆସିବେ, ସମସ୍ତ ବିଷୟର ବିଚାର କରିବେ ଏବଂ ସବୁଦିନ ପାଇଁ ଶାସନ କରିବେ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କୁଇଜ୍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ଯେଉଁ ଶିଷ୍ୟ ଯୋହନ ସୀମିତ ଥିଲେ ସେହି ଦ୍ୱୀପର ନାମ କ’ଣ?</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① </a:t>
            </a:r>
            <a:r xmlns:a="http://schemas.openxmlformats.org/drawingml/2006/main">
              <a:rPr lang="or" altLang="ko-KR" sz="2800">
                <a:solidFill>
                  <a:schemeClr val="tx1">
                    <a:lumMod val="65000"/>
                    <a:lumOff val="35000"/>
                  </a:schemeClr>
                </a:solidFill>
              </a:rPr>
              <a:t>ମାଲ୍ଟା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② </a:t>
            </a:r>
            <a:r xmlns:a="http://schemas.openxmlformats.org/drawingml/2006/main">
              <a:rPr lang="or" altLang="ko-KR" sz="2800">
                <a:solidFill>
                  <a:schemeClr val="tx1">
                    <a:lumMod val="65000"/>
                    <a:lumOff val="35000"/>
                  </a:schemeClr>
                </a:solidFill>
              </a:rPr>
              <a:t>ହାୱାଇ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③ </a:t>
            </a:r>
            <a:r xmlns:a="http://schemas.openxmlformats.org/drawingml/2006/main">
              <a:rPr lang="or" altLang="ko-KR" sz="2800">
                <a:solidFill>
                  <a:schemeClr val="tx1">
                    <a:lumMod val="65000"/>
                    <a:lumOff val="35000"/>
                  </a:schemeClr>
                </a:solidFill>
              </a:rPr>
              <a:t>କିଟିମ୍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chemeClr val="tx1">
                    <a:lumMod val="65000"/>
                    <a:lumOff val="35000"/>
                  </a:schemeClr>
                </a:solidFill>
              </a:rPr>
              <a:t>④ </a:t>
            </a:r>
            <a:r xmlns:a="http://schemas.openxmlformats.org/drawingml/2006/main">
              <a:rPr lang="or" altLang="ko-KR" sz="2800">
                <a:solidFill>
                  <a:schemeClr val="tx1">
                    <a:lumMod val="65000"/>
                    <a:lumOff val="35000"/>
                  </a:schemeClr>
                </a:solidFill>
              </a:rPr>
              <a:t>ପାଟମୋସ୍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r" altLang="en-US" sz="2800">
                <a:solidFill>
                  <a:srgbClr val="ff0000"/>
                </a:solidFill>
              </a:rPr>
              <a:t>④ </a:t>
            </a:r>
            <a:r xmlns:a="http://schemas.openxmlformats.org/drawingml/2006/main">
              <a:rPr lang="or" altLang="ko-KR" sz="2800">
                <a:solidFill>
                  <a:srgbClr val="ff0000"/>
                </a:solidFill>
              </a:rPr>
              <a:t>ପାଟମୋସ୍ |</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or" altLang="ko-KR" sz="4000"/>
              <a:t>ଆଜିର ଶବ୍ଦ |</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or" altLang="ko-KR" sz="3600"/>
              <a:t>ଯିଏ ଏହିସବୁ ବିଷୟରେ ସାକ୍ଷ୍ୟ ଦିଏ, ହଁ, ମୁଁ ଶୀଘ୍ର ଆସୁଛି | ଆମେନ୍ ହେ ପ୍ରଭୁ ଯୀଶୁ।</a:t>
            </a:r>
            <a:endParaRPr xmlns:a="http://schemas.openxmlformats.org/drawingml/2006/main" lang="en-US" altLang="ko-KR" sz="3600"/>
          </a:p>
          <a:p>
            <a:pPr xmlns:a="http://schemas.openxmlformats.org/drawingml/2006/main" lvl="0">
              <a:defRPr/>
            </a:pPr>
            <a:r xmlns:a="http://schemas.openxmlformats.org/drawingml/2006/main">
              <a:rPr lang="or"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r" altLang="ko-KR" sz="2800">
                <a:solidFill>
                  <a:schemeClr val="tx1">
                    <a:lumMod val="65000"/>
                    <a:lumOff val="35000"/>
                  </a:schemeClr>
                </a:solidFill>
              </a:rPr>
              <a:t>ପ୍ରକାଶିତ ବାକ୍ୟ</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22:</a:t>
            </a:r>
            <a:r xmlns:a="http://schemas.openxmlformats.org/drawingml/2006/main">
              <a:rPr lang="or" altLang="en-US" sz="2800">
                <a:solidFill>
                  <a:schemeClr val="tx1">
                    <a:lumMod val="65000"/>
                    <a:lumOff val="35000"/>
                  </a:schemeClr>
                </a:solidFill>
              </a:rPr>
              <a:t> </a:t>
            </a:r>
            <a:r xmlns:a="http://schemas.openxmlformats.org/drawingml/2006/main">
              <a:rPr lang="or"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 |</a:t>
            </a:r>
            <a:r xmlns:a="http://schemas.openxmlformats.org/drawingml/2006/main">
              <a:rPr altLang="en-US" lang="or" sz="4000">
                <a:solidFill>
                  <a:srgbClr val="ff0000"/>
                </a:solidFill>
              </a:rPr>
              <a:t> </a:t>
            </a:r>
            <a:r xmlns:a="http://schemas.openxmlformats.org/drawingml/2006/main">
              <a:rPr altLang="ko-KR" lang="or" sz="4000">
                <a:solidFill>
                  <a:srgbClr val="ff0000"/>
                </a:solidFill>
              </a:rPr>
              <a:t>କୁଇଜ୍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କିଏ ଯୀଶୁଙ୍କ ରୂପାନ୍ତର ଦେଖିଲେ ନାହିଁ?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ପିତର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ଯାକୁବ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ଜନ୍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ଥୋମାସ୍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④ </a:t>
            </a:r>
            <a:r xmlns:a="http://schemas.openxmlformats.org/drawingml/2006/main">
              <a:rPr altLang="ko-KR" lang="or" sz="2800">
                <a:solidFill>
                  <a:srgbClr val="ff0000"/>
                </a:solidFill>
              </a:rPr>
              <a:t>ଥୋମାସ୍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ସେଠାରେ ସେ ସେମାନଙ୍କ ସମ୍ମୁଖରେ ପରିବର୍ତ୍ତିତ ହୋଇଥିଲେ। ତାଙ୍କର ମୁଖ ସୂର୍ଯ୍ୟ ପରି ଉଜ୍ଜ୍ୱଳ ହେଲା ଓ ପୋଷାକ ଆଲୋକ ପରି ଧଳା ହୋଇଗଲା।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17:</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75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a:t>
            </a:r>
            <a:r xmlns:a="http://schemas.openxmlformats.org/drawingml/2006/main">
              <a:rPr lang="or" altLang="en-US" sz="4400"/>
              <a:t> </a:t>
            </a:r>
            <a:r xmlns:a="http://schemas.openxmlformats.org/drawingml/2006/main">
              <a:rPr lang="or" altLang="ko-KR" sz="4400"/>
              <a:t>ପିଲାମାନଙ୍କୁ ଭଲ ପାଏ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ଯୀଶୁ ଏହା ଦେଖି କ୍ରୋଧିତ ହେଲେ। ସେ ସେମାନଙ୍କୁ କହିଲେ, “ଛୋଟ ପିଲାମାନେ ମୋ ପାଖକୁ ଆସନ୍ତୁ ଏବଂ ସେମାନଙ୍କୁ ବାଧା ଦିଅନ୍ତୁ ନାହିଁ, କାରଣ God ଶ୍ବରଙ୍କ ରାଜ୍ୟ ଏହିପରି ଅଟେ।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୧୦: ୧ ।।</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ଜଣେ ପିତାମାତା ନିଜ ସନ୍ତାନକୁ ଯୀଶୁଙ୍କ ଆଶୀର୍ବାଦ ପାଇବା ପାଇଁ ଯୀଶୁଙ୍କ ନିକଟକୁ ଆଣିଥିଲେ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ତା’ପରେ ଯୀଶୁଙ୍କ ଶିଷ୍ୟମାନେ ତାଙ୍କୁ ଭର୍ତ୍ସନା କଲେ। “ତୁମେ କିପରି ନିଜ ପିଲାକୁ ଯୀଶୁଙ୍କ ନିକଟକୁ ଆଣିବାକୁ ସାହସ କଲ?”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ଏହା ଦେଖି କ୍ରୋଧିତ ହେଲେ।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“ପିଲାମାନେ ମୋ ପାଖକୁ ଆସିବା ବନ୍ଦ କରନ୍ତୁ ନାହିଁ। God ଶ୍ବରଙ୍କ ରାଜ୍ୟ ଏହି ପିଲାମାନଙ୍କ ପରି ଅଟେ।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କିନ୍ତୁ ପୁଅ ଦୂର ଦେଶରେ ଥିବା ତାଙ୍କର ସମସ୍ତ ସମ୍ପତ୍ତି ନଷ୍ଟ କରି ଦୁ iser ଖୀ ହୋଇଗଲା।</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“ଯେକେହି ଛୋଟ ପିଲା ପରି God ଶ୍ବରଙ୍କ ରାଜ୍ୟ ଗ୍ରହଣ କରିବ ନାହିଁ, ସେ କେବେବି ପ୍ରବେଶ କରିବ ନାହିଁ।” ଏବଂ ସେ ପିଲାମାନଙ୍କୁ କୋଳରେ ନେଇ ସେମାନଙ୍କ ଉପରେ ହାତ ରଖି ଆଶୀର୍ବାଦ କଲେ।</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or" sz="3600">
                <a:solidFill>
                  <a:schemeClr val="tx1">
                    <a:lumMod val="65000"/>
                    <a:lumOff val="35000"/>
                  </a:schemeClr>
                </a:solidFill>
              </a:rPr>
              <a:t>ଯୀଶୁ କହିଥିଲେ ଯେ God ଶ୍ବରଙ୍କ ରାଜ୍ୟ ଏହି ପିଲାମାନଙ୍କ ପରି ଅଟେ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ଆସନ୍ତୁ ମଧ୍ୟ ସେହି ପିଲାମାନେ ହେବା, ଯେଉଁମାନେ God ଶ୍ବରଙ୍କୁ ଭଲ ପାଆନ୍ତି ଏବଂ ନିର୍ମଳ, ସଚ୍ଚୋଟତା ହରାଇ ଯୀଶୁଙ୍କୁ ମାନନ୍ତି,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ଏବଂ ଏକ ଶିଶୁର ପ୍ରକୃତ ହୃଦୟ |</a:t>
            </a:r>
            <a:r xmlns:a="http://schemas.openxmlformats.org/drawingml/2006/main">
              <a:rPr altLang="en-US" lang="or"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a:t>
            </a:r>
            <a:r xmlns:a="http://schemas.openxmlformats.org/drawingml/2006/main">
              <a:rPr altLang="en-US" lang="or" sz="3600">
                <a:solidFill>
                  <a:srgbClr val="0070c0"/>
                </a:solidFill>
              </a:rPr>
              <a:t> </a:t>
            </a:r>
            <a:r xmlns:a="http://schemas.openxmlformats.org/drawingml/2006/main">
              <a:rPr altLang="ko-KR" lang="or" sz="3600">
                <a:solidFill>
                  <a:srgbClr val="0070c0"/>
                </a:solidFill>
              </a:rPr>
              <a:t>ହେଉଛି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 ପିଲାମାନଙ୍କୁ ଭଲ ପାଆନ୍ତି, ମୂଲ୍ୟ ଦିଅନ୍ତି ଏବଂ ଆଶୀର୍ବାଦ କରନ୍ତି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ଯେତେବେଳେ ପିଲାମାନେ ଯୀଶୁଙ୍କ ନିକଟକୁ ଯିବାକୁ ଚେଷ୍ଟା କଲେ ଶିଷ୍ୟମାନେ କ’ଣ କଲେ?</a:t>
            </a:r>
            <a:r xmlns:a="http://schemas.openxmlformats.org/drawingml/2006/main">
              <a:rPr altLang="en-US" lang="o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ସେମାନେ ସେମାନଙ୍କୁ ଖୁସିରେ ସ୍ୱାଗତ କଲେ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ସେମାନେ ଯୀଶୁଙ୍କ ନିକଟକୁ ନ ଯିବାକୁ ସେମାନଙ୍କୁ ଭର୍ତ୍ସନା କଲେ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ସେମାନେ ପିଲାମାନଙ୍କୁ ଯୀଶୁଙ୍କ ସହିତ ପରିଚିତ କରାଇଲେ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ସେମାନେ ସେମାନଙ୍କୁ କିଛି ଖାଦ୍ୟ ଦେଇ ଘରକୁ ପଠାଇଲେ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② </a:t>
            </a:r>
            <a:r xmlns:a="http://schemas.openxmlformats.org/drawingml/2006/main">
              <a:rPr altLang="ko-KR" lang="or" sz="2800">
                <a:solidFill>
                  <a:srgbClr val="ff0000"/>
                </a:solidFill>
              </a:rPr>
              <a:t>ସେମାନେ ଯୀଶୁଙ୍କ ନିକଟକୁ ନ ଯିବାକୁ ସେମାନଙ୍କୁ ଭର୍ତ୍ସନା କଲେ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ଯୀଶୁ ଏହା ଦେଖି କ୍ରୋଧିତ ହେଲେ। ସେ ସେମାନଙ୍କୁ କହିଲେ, “ଛୋଟ ପିଲାମାନେ ମୋ ପାଖକୁ ଆସନ୍ତୁ ଏବଂ ସେମାନଙ୍କୁ ବାଧା ଦିଅନ୍ତୁ ନାହିଁ, କାରଣ God ଶ୍ବରଙ୍କ ରାଜ୍ୟ ଏହିପରି ଅଟେ।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୧୦: ୧ ।।</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76 76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ଯୀଶୁ ଜଣେ ଅନ୍ଧ ଲୋକକୁ ସୁସ୍ଥ କଲେ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ଯୀଶୁ କହିଲେ, “ଯାଅ, ତୁମର ବିଶ୍ୱାସ ତୁମକୁ ସୁସ୍ଥ କରି ଦେଇଛି।” ସଙ୍ଗେ ସଙ୍ଗେ ସେ ତାହାଙ୍କୁ ଦେଖି ରାସ୍ତାରେ ଯୀଶୁଙ୍କୁ ଅନୁସରଣ କଲେ।</a:t>
            </a:r>
            <a:endParaRPr xmlns:a="http://schemas.openxmlformats.org/drawingml/2006/main" altLang="ko-KR" lang="en-US" sz="3600"/>
          </a:p>
          <a:p>
            <a:pPr xmlns:a="http://schemas.openxmlformats.org/drawingml/2006/main" lvl="0">
              <a:defRPr/>
            </a:pPr>
            <a:r xmlns:a="http://schemas.openxmlformats.org/drawingml/2006/main">
              <a:rPr altLang="ko-KR" lang="or"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or"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10:</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ଯେତେବେଳେ ଯୀଶୁ ଯିରୀହୋକୁ ଆସିଲେ, ଜଣେ ଅନ୍ଧ ଲୋକ, ବାର୍ଟିମାଉସ୍ ରାସ୍ତା କଡ଼ରେ ଭିକ ମାଗୁଥିଲେ।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ସେ ଶୁଣିଲେ ଯେ ଏହା ନାଜରିତର ଯୀଶୁ, ସେ ପାଟି କରିବାକୁ ଲାଗିଲେ, "ଦାଉଦଙ୍କ ପୁତ୍ର ଯୀଶୁ, ମୋତେ ଦୟା କର!"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ଯୀଶୁ ବାର୍ଟିମିୟସ୍ ଡାକିଲେ। “ମୁଁ ତୁମ ପାଇଁ କ’ଣ କରିବାକୁ ଚାହୁଁଛି?” ଯୀଶୁ ତାହାଙ୍କୁ ପଚାରିଲେ। ଅନ୍ଧ କହିଲା, ରାବଣ, ମୁଁ ଦେଖିବାକୁ ଚାହେଁ।</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ପୁଅ ହୃଦୟଙ୍ଗମ କଲା ଯେ ସେ ତାଙ୍କ ପିତାଙ୍କ ଘରେ ଥିବା ଚାକରମାନଙ୍କ ଅପେକ୍ଷା ଅଧିକ ଦୁ able ଖୀ ହେଲେ।</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or" sz="2800">
                <a:solidFill>
                  <a:schemeClr val="tx1">
                    <a:lumMod val="65000"/>
                    <a:lumOff val="35000"/>
                  </a:schemeClr>
                </a:solidFill>
              </a:rPr>
              <a:t>ତେଣୁ ସେ ଫେରି ଆସି ତାଙ୍କ ପିତାଙ୍କୁ ଅନୁରୋଧ କଲେ ଯେ ତାଙ୍କୁ ତାଙ୍କର ଜଣେ ସେବକ ଭାବରେ ଗ୍ରହଣ କରନ୍ତୁ।</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କହିଲେ, “ଯାଅ, ତୁମର ବିଶ୍ୱାସ ତୁମକୁ ସୁସ୍ଥ କରି ଦେଇଛି।” ସଙ୍ଗେ ସଙ୍ଗେ ସେ ତାଙ୍କ ଦୃଷ୍ଟି ପାଇଲେ |</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“ହେ ଯୀଶୁ, ଧନ୍ୟବାଦ!” ବାର୍ଟିମାୟ ଯୀଶୁଙ୍କୁ ଅନୁସରଣ କଲେ, ଯିଏ ତାଙ୍କୁ ଦର୍ଶନ କରିବାକୁ ଦେଲେ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or" sz="3600">
                <a:solidFill>
                  <a:schemeClr val="tx1">
                    <a:lumMod val="65000"/>
                    <a:lumOff val="35000"/>
                  </a:schemeClr>
                </a:solidFill>
              </a:rPr>
              <a:t>ଯୀଶୁ ବାର୍ଟିମାଉସଙ୍କୁ କହିଲେ, “ତୁମେ ବିଶ୍ୱାସ ତୁମକୁ ସୁସ୍ଥ କରିଛ।”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ବିଶ୍ୱାସ ହିଁ ଆମକୁ ରକ୍ଷା କରେ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ବିଶ୍ୱାସ ଆନ୍ତରିକ ପ୍ରାର୍ଥନାରେ ପ୍ରକାଶିତ ହୁଏ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ଯେତେବେଳେ ଆମେ ଯୀଶୁଙ୍କ ନିକଟରେ ପ୍ରାର୍ଥନା କରୁ,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ଆମକୁ ଏହି ବିଶ୍ୱାସ ରହିବା ଆବଶ୍ୟକ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ଯିଏ ଆମର ଆନ୍ତରିକ ପ୍ରାର୍ଥନା ଶୁଣନ୍ତି ଏବଂ ପ୍ରତିକ୍ରିୟା କରନ୍ତି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ବାର୍ଟିମାୟ ଯୀଶୁଙ୍କୁ କ’ଣ ମାଗିଲେ?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Me </a:t>
            </a:r>
            <a:r xmlns:a="http://schemas.openxmlformats.org/drawingml/2006/main">
              <a:rPr altLang="ko-KR" lang="or" sz="2800">
                <a:solidFill>
                  <a:schemeClr val="tx1">
                    <a:lumMod val="65000"/>
                    <a:lumOff val="35000"/>
                  </a:schemeClr>
                </a:solidFill>
              </a:rPr>
              <a:t>ମୋତେ ବହୁତ ଟଙ୍କା ଦିଅ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ମୁଁ ତୁମର ଶିଷ୍ୟ ହେବାକୁ ଚାହୁଁଛି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Me </a:t>
            </a:r>
            <a:r xmlns:a="http://schemas.openxmlformats.org/drawingml/2006/main">
              <a:rPr altLang="ko-KR" lang="or" sz="2800">
                <a:solidFill>
                  <a:schemeClr val="tx1">
                    <a:lumMod val="65000"/>
                    <a:lumOff val="35000"/>
                  </a:schemeClr>
                </a:solidFill>
              </a:rPr>
              <a:t>ମୋତେ ପାଣି ଉପରେ ଚାଲିବାକୁ ଦିଅ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ମୁଁ ପୁଣି ଦେଖିବାକୁ ଚାହେଁ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④ </a:t>
            </a:r>
            <a:r xmlns:a="http://schemas.openxmlformats.org/drawingml/2006/main">
              <a:rPr altLang="ko-KR" lang="or" sz="2800">
                <a:solidFill>
                  <a:srgbClr val="ff0000"/>
                </a:solidFill>
              </a:rPr>
              <a:t>ମୁଁ ପୁଣି ଦେଖିବାକୁ ଚାହେଁ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ଯୀଶୁ କହିଲେ, “ଯାଅ, ତୁମର ବିଶ୍ୱାସ ତୁମକୁ ସୁସ୍ଥ କରି ଦେଇଛି।” ସଙ୍ଗେ ସଙ୍ଗେ ସେ ତାହାଙ୍କୁ ଦେଖି ରାସ୍ତାରେ ଯୀଶୁଙ୍କୁ ଅନୁସରଣ କଲେ।</a:t>
            </a:r>
            <a:endParaRPr xmlns:a="http://schemas.openxmlformats.org/drawingml/2006/main" altLang="ko-KR" lang="en-US" sz="3600"/>
          </a:p>
          <a:p>
            <a:pPr xmlns:a="http://schemas.openxmlformats.org/drawingml/2006/main" lvl="0">
              <a:defRPr/>
            </a:pPr>
            <a:r xmlns:a="http://schemas.openxmlformats.org/drawingml/2006/main">
              <a:rPr altLang="ko-KR" lang="or"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or"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ମାର୍କ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10:</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77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ଜାକିଆ ଏକ ଗଛରେ ଚ .ିଗଲେ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କାରଣ ମନୁଷ୍ୟପୁତ୍ର ହଜିଯାଇଥିବା ଜିନିଷକୁ ଖୋଜିବାକୁ ଓ ଉଦ୍ଧାର କରିବାକୁ ଆସିଥିଲେ।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19:</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୧୦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ସେଠାରେ ଜାକିୟ ନାମକ ଜଣେ ଧନୀ ଲୋକ ଥିଲେ। ସେ ଜଣେ ମୁଖ୍ୟ କରଦାତା ଥିଲେ, ତେଣୁ ଲୋକମାନେ ତାଙ୍କୁ ଘୃଣା କରୁଥିଲେ।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ଦିନେ ଯୀଶୁ ଜାକିୟ ରହୁଥିବା ଗାଁକୁ ଆସିଲେ। ଯୀଶୁଙ୍କୁ ଦେଖିବା ପାଇଁ ଅନେକ ଲୋକ ଭିଡ଼ ଜମାଇଥିଲେ।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ତାଙ୍କ ପିତା ଦୂରରୁ ତାଙ୍କ ପୁଅକୁ ଦେଖିବା ମାତ୍ରେ ସେ ତାଙ୍କ ପାଖକୁ ଦ ran ଡ଼ିଯାଇ ତାଙ୍କୁ ଆଲିଙ୍ଗନ କରି ଆନନ୍ଦରେ ଗ୍ରହଣ କଲେ।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ଯୀଶୁଙ୍କୁ ଦେଖିବା ପାଇଁ ଜାକିୟ ଏକ ଗଛ ଉପରକୁ ଚ .ିଗଲେ | ଯୀଶୁ ତାହାଙ୍କୁ ଅନାଇ କହିଲେ। “ଜାକିୟ, ତୁରନ୍ତ ତଳକୁ ଆସ | ମୁଁ ଆଜି ତୁମ ଘରେ ରହିବି।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"ଜାକିୟ ଯୀଶୁଙ୍କୁ ସ୍ଥିର କଲେ। ମୁଁ ମୋର ଅର୍ଦ୍ଧେକ ସମ୍ପତ୍ତି ଗରିବ ଲୋକଙ୍କୁ ଦେବି।"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or" altLang="ko-KR" sz="3000">
                <a:solidFill>
                  <a:schemeClr val="tx1">
                    <a:lumMod val="65000"/>
                    <a:lumOff val="35000"/>
                  </a:schemeClr>
                </a:solidFill>
              </a:rPr>
              <a:t>ଯୀଶୁ କହିଥିଲେ, "ଆଜି ଏହି ଘରକୁ ପରିତ୍ରାଣ ଆସିଛି। ମୁଁ ଯାହା ହଜି ଯାଇଛି ତାହା ଉଦ୍ଧାର କରିବାକୁ ଆସିଛି।"</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ଯେତେବେଳେ ଜାକିୟ ଯୀଶୁଙ୍କୁ ଭେଟିଲେ, ସେ ସ୍ୱୀକାର କଲେ ଯେ ସେ ତାଙ୍କର ଅତି ପ୍ରିୟ ସମ୍ପତ୍ତି ଗରିବ ଲୋକଙ୍କୁ ଦେବେ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ଆପଣଙ୍କ ପାଇଁ ସବୁଠାରୁ ଗୁରୁତ୍ୱପୂର୍ଣ୍ଣ ବିଷୟ କ’ଣ?</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ଯୀଶୁଙ୍କୁ ଭେଟିବା ପରେ ତୁମେ କ’ଣ ଛାଡିଲ?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ଆମକୁ ମନେ ରଖିବାକୁ ହେବ ଯେ ଆମ ପାଇଁ ସବୁଠାରୁ ମୂଲ୍ୟବାନ ଜିନିଷ ହେଉଛି ଯୀଶୁ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rgbClr val="ff0000"/>
                </a:solidFill>
              </a:rPr>
              <a:t>ଯୀଶୁ କିଏ?</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ତ୍ରାଣକର୍ତ୍ତା ଯିଏ ବିନା ପାର୍ଥକ୍ୟରେ ସମସ୍ତଙ୍କୁ ଉଦ୍ଧାର କରିବାକୁ ଏହି ଦେଶକୁ ଆସିଥିଲେ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 |</a:t>
            </a:r>
            <a:r xmlns:a="http://schemas.openxmlformats.org/drawingml/2006/main">
              <a:rPr altLang="en-US" lang="or" sz="4000">
                <a:solidFill>
                  <a:srgbClr val="ff0000"/>
                </a:solidFill>
              </a:rPr>
              <a:t> </a:t>
            </a:r>
            <a:r xmlns:a="http://schemas.openxmlformats.org/drawingml/2006/main">
              <a:rPr altLang="ko-KR" lang="or" sz="4000">
                <a:solidFill>
                  <a:srgbClr val="ff0000"/>
                </a:solidFill>
              </a:rPr>
              <a:t>କୁଇଜ୍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ଲୋକମାନେ ଜାକିୟଙ୍କୁ କାହିଁକି ଘୃଣା କଲେ?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କାରଣ</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ସେ</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ଥିଲା</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a</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ମୁଖିଆ</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କର</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ସଂଗ୍ରହକାରୀ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କାରଣ ସେ ଯୀଶୁଙ୍କୁ ଭଲ ଭାବରେ ବିଶ୍ୱାସ କରୁଥିଲେ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କାରଣ ସେ ବହୁତ ପ୍ରାର୍ଥନା କରିଥିଲେ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କାରଣ ସେ ସୁନ୍ଦର ଥିଲେ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① </a:t>
            </a:r>
            <a:r xmlns:a="http://schemas.openxmlformats.org/drawingml/2006/main">
              <a:rPr altLang="ko-KR" lang="or" sz="2800">
                <a:solidFill>
                  <a:srgbClr val="ff0000"/>
                </a:solidFill>
              </a:rPr>
              <a:t>କାରଣ ସେ ଜଣେ ମୁଖ୍ୟ କରଦାତା ଥିଲେ |</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କାରଣ ମନୁଷ୍ୟପୁତ୍ର ହଜିଯାଇଥିବା ଜିନିଷକୁ ଖୋଜିବାକୁ ଓ ଉଦ୍ଧାର କରିବାକୁ ଆସିଥିଲେ।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ଲୁକ</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19:</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୧୦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or">
                <a:solidFill>
                  <a:schemeClr val="tx1">
                    <a:lumMod val="50000"/>
                    <a:lumOff val="50000"/>
                  </a:schemeClr>
                </a:solidFill>
              </a:rPr>
              <a:t>No. 78 God ଶ୍ବରଙ୍କ ବାକ୍ୟ |</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or" sz="4400"/>
              <a:t>ପଥର ଉପରେ ନିର୍ମିତ ଏକ ଘର |</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"ତେଣୁ ଯେଉଁମାନେ ମୋର ଏହି କଥା ଶୁଣନ୍ତି ଏବଂ ସେମାନଙ୍କୁ ପ୍ରୟୋଗ କରନ୍ତି, ସେମାନେ ଜଣେ ଜ୍ଞାନୀ ବ୍ୟକ୍ତିଙ୍କ ପରି ଯିଏ ପଥର ଉପରେ ତାଙ୍କ ଘର ନିର୍ମାଣ କରିଥିଲେ।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7:</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ଯୀଶୁ ଏକ ଘର ନିର୍ମାଣ କରୁଥିବା ଦୁଇ ଜଣଙ୍କ କାହାଣୀ କହିଥିଲେ।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ଯୀଶୁ କହିଲେ, “ପରମେଶ୍ୱର, ତୁମ୍ଭର ପିତା ସର୍ବଦା ତୁମ୍ଭକୁ ଅପେକ୍ଷା କରନ୍ତି।”</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ସେମାନଙ୍କ ମଧ୍ୟରୁ ଜଣେ ବାଲି ଉପରେ ତାଙ୍କ ଘର, ଅନ୍ୟଟି ପଥର ଉପରେ ନିର୍ମାଣ କରିବାକୁ ସ୍ଥିର କଲା।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ଦୁହେଁ ଘର ନିର୍ମାଣ ପାଇଁ କଠିନ ପରିଶ୍ରମ କରିଥିଲେ। ବଡ଼ ପାର୍ଥକ୍ୟ ବିନା ଉଭୟ ଘର ବାହ୍ୟରେ ଦୃ strong ଦେଖାଯାଉଥିଲା |</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ଯେତେବେଳେ ପ୍ରବଳ ବର୍ଷା ବନ୍ୟା ପରିସ୍ଥିତି ସୃଷ୍ଟି କଲା, ବାଲି ଉପରେ ନିର୍ମିତ ଘର ଧୋଇ ହୋଇଗଲା | କିନ୍ତୁ ପଥର ଉପରେ ନିର୍ମିତ ଘର ଦୃ firm ଼ ଭାବରେ ଠିଆ ହେଲା |</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ଯୀଶୁ କହିଲେ, “ଯେଉଁମାନେ ମୋର ବାକ୍ୟ ଶୁଣନ୍ତି ଓ ସେମାନଙ୍କୁ ପ୍ରୟୋଗ କରନ୍ତି, ସେ ଜଣେ ଜ୍ wise ାନୀ ଲୋକ ସଦୃଶ, ଯିଏ ପଥର ଉପରେ ନିଜ ଗୃହ ନିର୍ମାଣ କଲେ।”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or" sz="3600">
                <a:solidFill>
                  <a:schemeClr val="tx1">
                    <a:lumMod val="65000"/>
                    <a:lumOff val="35000"/>
                  </a:schemeClr>
                </a:solidFill>
              </a:rPr>
              <a:t>ଯୀଶୁ କହିଲେ, “ଯେଉଁମାନେ ମୋର ବାକ୍ୟ ଶୁଣନ୍ତି ଓ ସେମାନଙ୍କୁ ପ୍ରୟୋଗ କରନ୍ତି, ସେ ଜଣେ ଜ୍ wise ାନୀ ଲୋକ ସଦୃଶ, ଯିଏ ପଥର ଉପରେ ନିଜ ଗୃହ ନିର୍ମାଣ କଲେ।”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ତୁମେ God ଶ୍ବରଙ୍କ ପ୍ରତ୍ୟେକ ଶବ୍ଦକୁ କାର୍ଯ୍ୟକାରୀ କର କି?</a:t>
            </a:r>
            <a:r xmlns:a="http://schemas.openxmlformats.org/drawingml/2006/main">
              <a:rPr altLang="en-US" lang="or" sz="3600">
                <a:solidFill>
                  <a:schemeClr val="tx1">
                    <a:lumMod val="65000"/>
                    <a:lumOff val="35000"/>
                  </a:schemeClr>
                </a:solidFill>
              </a:rPr>
              <a:t> </a:t>
            </a:r>
            <a:r xmlns:a="http://schemas.openxmlformats.org/drawingml/2006/main">
              <a:rPr altLang="ko-KR" lang="or" sz="3600">
                <a:solidFill>
                  <a:schemeClr val="tx1">
                    <a:lumMod val="65000"/>
                    <a:lumOff val="35000"/>
                  </a:schemeClr>
                </a:solidFill>
              </a:rPr>
              <a:t>ଆମ୍ଭେମାନେ ଜ୍ଞାନୀ ବ୍ୟକ୍ତି ହେବା, ଯେଉଁମାନେ God ଶ୍ବରଙ୍କ ବାକ୍ୟ ପାଳନ କରନ୍ତି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a:t>
            </a:r>
            <a:r xmlns:a="http://schemas.openxmlformats.org/drawingml/2006/main">
              <a:rPr altLang="en-US" lang="or" sz="3600">
                <a:solidFill>
                  <a:srgbClr val="0070c0"/>
                </a:solidFill>
              </a:rPr>
              <a:t> </a:t>
            </a:r>
            <a:r xmlns:a="http://schemas.openxmlformats.org/drawingml/2006/main">
              <a:rPr altLang="ko-KR" lang="or" sz="3600">
                <a:solidFill>
                  <a:srgbClr val="0070c0"/>
                </a:solidFill>
              </a:rPr>
              <a:t>ହେଉଛି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ଯେଉଁମାନେ ବାକ୍ୟ ପାଳନ କରନ୍ତି ସେମାନଙ୍କ ମଧ୍ୟରେ ଯୀଶୁ ଆନନ୍ଦିତ ହୁଅନ୍ତି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ବାଲି ଉପରେ ନିର୍ମିତ ଘର କେବେ ଭୁଶୁଡି ପଡିଲା?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The ଘର ନିର୍ମାଣ ହେବା ମାତ୍ରେ </a:t>
            </a:r>
            <a:endParaRPr xmlns:a="http://schemas.openxmlformats.org/drawingml/2006/main" altLang="en-US" lang="ko-KR" sz="2800">
              <a:solidFill>
                <a:schemeClr val="tx1">
                  <a:lumMod val="65000"/>
                  <a:lumOff val="35000"/>
                </a:schemeClr>
              </a:solidFill>
            </a:endParaRPr>
            <a:r xmlns:a="http://schemas.openxmlformats.org/drawingml/2006/main">
              <a:rPr altLang="en-US" lang="or" sz="2800">
                <a:solidFill>
                  <a:schemeClr val="tx1">
                    <a:lumMod val="65000"/>
                    <a:lumOff val="35000"/>
                  </a:schemeClr>
                </a:solidFill>
              </a:rPr>
              <a:t>,</a:t>
            </a: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ଯେତେବେଳେ ସୂର୍ଯ୍ୟକିରଣ ହେଉଥିଲା,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ଯେତେବେଳେ ଅନେକ ଲୋକ ଘରେ ଆସିଲେ,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ଯେତେବେଳେ ବହୁତ ବର୍ଷା ଓ ବନ୍ୟା ପରିସ୍ଥିତି ସୃଷ୍ଟି ହେଲା,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④ </a:t>
            </a:r>
            <a:r xmlns:a="http://schemas.openxmlformats.org/drawingml/2006/main">
              <a:rPr altLang="ko-KR" lang="or" sz="2800">
                <a:solidFill>
                  <a:srgbClr val="ff0000"/>
                </a:solidFill>
              </a:rPr>
              <a:t>ଯେତେବେଳେ ବହୁତ ବର୍ଷା ଓ ବନ୍ୟା ପରିସ୍ଥିତି ସୃଷ୍ଟି ହେଲା,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"ତେଣୁ ଯେଉଁମାନେ ମୋର ଏହି କଥା ଶୁଣନ୍ତି ଏବଂ ସେମାନଙ୍କୁ ପ୍ରୟୋଗ କରନ୍ତି, ସେମାନେ ଜଣେ ଜ୍ଞାନୀ ବ୍ୟକ୍ତିଙ୍କ ପରି ଯିଏ ପଥର ଉପରେ ତାଙ୍କ ଘର ନିର୍ମାଣ କରିଥିଲେ।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7:</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No. 79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ପାଞ୍ଚ ଜଣ ଜ୍ଞାନୀ କୁମାରୀ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"ତେଣୁ ସତର୍କ ରୁହ, କାରଣ ତୁମେ ଦିନ କିମ୍ବା ଘଣ୍ଟା ଜାଣି ନାହଁ।"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25:</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ଆମେ ଆମ ଜୀବନରେ ବହୁତ ପାପ କରିଥାଉ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ତେଣୁ God ଶ୍ବରଙ୍କ ବିରୁଦ୍ଧରେ ପାପ କରିଥିବାରୁ ଆମେ ନିଜକୁ ଦୋଷୀ ଅନୁଭବ କରୁ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କିନ୍ତୁ our ଶ୍ବର ଆମ ପାପ ପାଇଁ ସର୍ବଦା କ୍ଷମା କରନ୍ତି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କାରଣ ଯୀଶୁ ଆମର ସମସ୍ତ ପାପ ଗ୍ରହଣ କରିସାରିଛନ୍ତି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ତୁମକୁ ଏହା ବିଶ୍ୱାସ କରିବାକୁ ପଡିବ ଏବଂ କୃତଜ୍ଞତା ଏବଂ ଆନନ୍ଦରେ ଭଗବାନଙ୍କ ନିକଟକୁ ଯିବାକୁ ପଡିବ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ସେଠାରେ ଦଶ ଜଣ କୁମାରୀ ଥିଲେ ଯେଉଁମାନେ ବିବାହ ଭୋଜି ପାଇଁ ପ୍ରସ୍ତୁତ ହେଉଥିଲେ | ପାଞ୍ଚ ଜଣ ଜ୍ଞାନୀ girls ିଅ ଯଥେଷ୍ଟ ତେଲ ସହିତ ଦୀପ ପ୍ରସ୍ତୁତ କଲେ, କିନ୍ତୁ ଅନ୍ୟ ପାଞ୍ଚଜଣ ତାହା କଲେ ନାହିଁ।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or" altLang="ko-KR" sz="3200">
                <a:solidFill>
                  <a:schemeClr val="tx1">
                    <a:lumMod val="65000"/>
                    <a:lumOff val="35000"/>
                  </a:schemeClr>
                </a:solidFill>
              </a:rPr>
              <a:t>ରାତିରେ ଯେତେବେଳେ ବର ବିଳମ୍ବ ହେଲା, ଦଶ ଜଣ କୁମାରୀ ଶୋଇପଡିଲେ।</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"ବର ଏଠାରେ ଅଛି!" କୁମାରୀମାନେ ଶୀଘ୍ର ଉଠିଲେ। ଏବଂ ପାଞ୍ଚଟି କୁମାରୀଙ୍କ ଆଲୋକ ଯେଉଁମାନେ ଯଥେଷ୍ଟ ତେଲ ପ୍ରସ୍ତୁତ କରିନଥିଲେ |</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"ଆମକୁ କିଛି ତେଲ ଦିଅ।" "ଯଦି ଆମେ ତୁମକୁ ଆମର ତେଲ ଦେଇଥାଉ, ତେବେ ଆମେ ମଧ୍ୟ ତେଲ ସରିଯିବା | ଯାଅ କିଛି ତେଲ ଆଣ। "</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କିନ୍ତୁ ପାଞ୍ଚଟି ମୂର୍ଖ girls ିଅ ତେଲ କିଣିବାକୁ ଯାଇଥିବା ବେଳେ ଭୋଜିର ଦ୍ୱାର ବନ୍ଦ ହୋଇଯାଇଥିଲା। ଶେଷରେ, ପାଞ୍ଚ ଜଣ ମୂର୍ଖ girls ିଅଙ୍କୁ ପାର୍ଟୀରେ ଯୋଗଦେବାକୁ ଅନୁମତି ଦିଆଗଲା ନାହିଁ।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or" sz="3600">
                <a:solidFill>
                  <a:schemeClr val="tx1">
                    <a:lumMod val="65000"/>
                    <a:lumOff val="35000"/>
                  </a:schemeClr>
                </a:solidFill>
              </a:rPr>
              <a:t>ଏହା ଏକ କାହାଣୀ ଯାହା ଯୀଶୁ ଆମକୁ କୁହନ୍ତି ଯେ ସେ ଫେରିବା ଦିନକୁ କିପରି ଅପେକ୍ଷା କରିବେ |</a:t>
            </a:r>
            <a:r xmlns:a="http://schemas.openxmlformats.org/drawingml/2006/main">
              <a:rPr altLang="en-US" lang="or" sz="3600">
                <a:solidFill>
                  <a:schemeClr val="tx1">
                    <a:lumMod val="65000"/>
                    <a:lumOff val="35000"/>
                  </a:schemeClr>
                </a:solidFill>
              </a:rPr>
              <a:t> </a:t>
            </a:r>
            <a:r xmlns:a="http://schemas.openxmlformats.org/drawingml/2006/main">
              <a:rPr altLang="ko-KR" lang="or" sz="3600">
                <a:solidFill>
                  <a:schemeClr val="tx1">
                    <a:lumMod val="65000"/>
                    <a:lumOff val="35000"/>
                  </a:schemeClr>
                </a:solidFill>
              </a:rPr>
              <a:t>କେହି ଜାଣନ୍ତି ନାହିଁ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ଯେତେବେଳେ ଯୀଶୁ ପୁନର୍ବାର ଆସିବେ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r" sz="3600">
                <a:solidFill>
                  <a:schemeClr val="tx1">
                    <a:lumMod val="65000"/>
                    <a:lumOff val="35000"/>
                  </a:schemeClr>
                </a:solidFill>
              </a:rPr>
              <a:t>କିନ୍ତୁ ପାଞ୍ଚ ଜଣ ଜ୍ଞାନୀ କୁମାରୀଙ୍କ ପରି, ଆମେ ସର୍ବଦା ଜାଗ୍ରତ ହୋଇ ଯୀଶୁଙ୍କୁ ଏକ ପ୍ରସ୍ତୁତ ହୃଦୟରେ ଅପେକ୍ଷା କରିବା ଆବଶ୍ୟକ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ଯେତେବେଳେ କେହି ଜାଣନ୍ତି ନାହିଁ, ଯୀଶୁ ପୁନର୍ବାର ଏହି ଦେଶକୁ ଫେରିବାକୁ ପ୍ରତିଜ୍ଞା କରିଥିଲେ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ମୂର୍ଖ ପାଞ୍ଚଟି କୁମାରୀ କ’ଣ ପ୍ରସ୍ତୁତ କଲେ ନାହିଁ?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ତେଲ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ଜଳ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ପୋଷାକ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ଉପହାର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① </a:t>
            </a:r>
            <a:r xmlns:a="http://schemas.openxmlformats.org/drawingml/2006/main">
              <a:rPr altLang="ko-KR" lang="or" sz="2800">
                <a:solidFill>
                  <a:srgbClr val="ff0000"/>
                </a:solidFill>
              </a:rPr>
              <a:t>ତେଲ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"ତେଣୁ ସତର୍କ ରୁହ, କାରଣ ତୁମେ ଦିନ କିମ୍ବା ଘଣ୍ଟା ଜାଣି ନାହଁ।"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25:</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r" altLang="ko-KR" b="1">
                <a:solidFill>
                  <a:schemeClr val="tx1">
                    <a:lumMod val="50000"/>
                    <a:lumOff val="50000"/>
                  </a:schemeClr>
                </a:solidFill>
              </a:rPr>
              <a:t>ନଂ 80 God ଶ୍ବରଙ୍କ ବାକ୍ୟ |</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r" altLang="ko-KR" sz="4400"/>
              <a:t>ପ୍ରତିଭାମାନଙ୍କର ଦୃଷ୍ଟାନ୍ତ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a:t>
            </a:r>
            <a:r xmlns:a="http://schemas.openxmlformats.org/drawingml/2006/main">
              <a:rPr altLang="en-US" lang="or" sz="3600">
                <a:solidFill>
                  <a:srgbClr val="0070c0"/>
                </a:solidFill>
              </a:rPr>
              <a:t> </a:t>
            </a:r>
            <a:r xmlns:a="http://schemas.openxmlformats.org/drawingml/2006/main">
              <a:rPr altLang="ko-KR" lang="or" sz="3600">
                <a:solidFill>
                  <a:srgbClr val="0070c0"/>
                </a:solidFill>
              </a:rPr>
              <a:t>ହେଉଛି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ଯିଏ ସର୍ବଦା ଆମକୁ ଭଲ ପାଆନ୍ତି ଏବଂ ଅପେକ୍ଷା କରନ୍ତି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"ତାଙ୍କର ମାଲିକ ଉତ୍ତର ଦେଲେ, ଭଲ, ଭଲ ଏବଂ ବିଶ୍ୱସ୍ତ ସେବକ! ତୁମେ ଅଳ୍ପ କିଛି ଜିନିଷ ସହିତ ବିଶ୍ୱସ୍ତ ହୋଇଛ; ମୁଁ ତୁମକୁ ଅନେକ ଜିନିଷର ଦାୟିତ୍ୱ ଦେବି। ଆସ ଏବଂ ତୁମର ଗୁରୁଙ୍କ ଖୁସି ବାଣ୍ଟ!"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ଜଣେ ବ୍ୟକ୍ତି ତାଙ୍କ ଚାକରମାନଙ୍କୁ ବିଦେଶ ଯିବା ସମୟରେ ଟଙ୍କା ନ୍ୟସ୍ତ କରିଥିଲେ | ସେ ପ୍ରଥମ ସେବକକୁ ପା five ୍ଚ ପ୍ରତିଭା, ଦୁଇ ଜଣକୁ ଦ୍ୱିତୀୟ ଏବଂ ତୃତୀୟ ଜଣକୁ ଦେଲେ।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or" sz="2800">
                <a:solidFill>
                  <a:schemeClr val="tx1">
                    <a:lumMod val="65000"/>
                    <a:lumOff val="35000"/>
                  </a:schemeClr>
                </a:solidFill>
              </a:rPr>
              <a:t>5 ଟି ପ୍ରତିଭା ଏବଂ ଦୁଇଟି ପ୍ରତିଭା ପାଇଥିବା ସେବକ ଥରେ ଯାଇ ସେମାନଙ୍କ ଟଙ୍କା କାମରେ ଲଗାଇଲେ ଏବଂ ଦୁଇଗୁଣ ଲାଭ କଲେ | ତଥାପି, 1 ଜଣ ପ୍ରତିଭା ପାଇଥିବା ବ୍ୟକ୍ତି ବାହାରକୁ ଯାଇ ଭୂମିରେ ଏକ ଗାତ ଖୋଳି ମାଲିକଙ୍କ ଟଙ୍କା ଲୁଚାଇଲେ |</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ଯେତେବେଳେ ମାଲିକ ଫେରି ଆସି ସେମାନଙ୍କ ସହିତ ଖାତା ସ୍ଥିର କଲେ, ପ୍ରଥମ ସେବକ ପାଞ୍ଚଟି ପ୍ରତିଭା ଅଧିକ ଏବଂ ଦ୍ୱିତୀୟଟି ଆଉ ଦୁଇଟି ଲାଭ କଲେ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କିନ୍ତୁ, ଯେଉଁ ସେବକ ଗୋଟିଏ ପ୍ରତିଭା ପାଇଥିଲେ, ସେ କ any ଣସି ଲାଭ ପାଇଲେ ନାହିଁ | “ଗୁରୁ, ତୁମେ ମୋତେ କେବଳ ଗୋଟିଏ ପ୍ରତିଭା ଦେଇଛ | ତେବେ ମୁଁ କିପରି ଅଧିକ ଟଙ୍କା ରୋଜଗାର କରିପାରିବି?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or" altLang="ko-KR" sz="2800">
                <a:solidFill>
                  <a:schemeClr val="tx1">
                    <a:lumMod val="65000"/>
                    <a:lumOff val="35000"/>
                  </a:schemeClr>
                </a:solidFill>
              </a:rPr>
              <a:t>ତାଙ୍କ ମାଲିକ କ୍ରୋଧିତ ହେଲେ। “ତୁମେ ମୋର ଟଙ୍କା ବ୍ୟାଙ୍କର୍ମାନଙ୍କ ସହିତ ଜମା ଉପରେ ରଖିବା ଉଚିତ୍, ମୁଁ ଏହାକୁ ସୁଧ ସହିତ ଫେରାଇ ଦେଇଥା’ନ୍ତି | ହେ ମୂଲ୍ୟହୀନ ସେବକ, ମୋ ଘରୁ ବାହାରକୁ ଯାଅ!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ଶିକ୍ଷା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solidFill>
                  <a:schemeClr val="tx1">
                    <a:lumMod val="65000"/>
                    <a:lumOff val="35000"/>
                  </a:schemeClr>
                </a:solidFill>
              </a:rPr>
              <a:t>ପ୍ରତିଭାଙ୍କ ଦୃଷ୍ଟାନ୍ତ ମାଧ୍ୟମରେ ଅଳସୁଆ ନହେବାକୁ ଯୀଶୁ ଆମକୁ ଚେତାବନୀ ଦେଉଛନ୍ତି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 କେତେ ପାଇଲୁ ତା’ଠାରୁ ଅଧିକ ଗୁରୁତ୍ୱପୂର୍ଣ୍ଣ କିଛି ଅଛି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ସବୁଠାରୁ ଗୁରୁତ୍ୱପୂର୍ଣ୍ଣ ବିଷୟ ହେଉଛି ତୁମର ଯାହା ଅଛି ତାହା ବିଶ୍ୱସ୍ତ ଭାବରେ ବ୍ୟବହାର କରି God ଶ୍ବରଙ୍କ ଗ glory ରବ ପାଇଁ ଜୀବନ ବଞ୍ଚିବା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ଆମେ ସମସ୍ତେ ସେହି ପ୍ରକାର ଜୀବନଯାପନ କରିବା ଉଚିତ୍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r" sz="3200">
                <a:solidFill>
                  <a:schemeClr val="tx1">
                    <a:lumMod val="65000"/>
                    <a:lumOff val="35000"/>
                  </a:schemeClr>
                </a:solidFill>
              </a:rPr>
              <a:t>ଯୀଶୁଙ୍କ ଦ୍ୱାରା ପ୍ରଶଂସିତ ହେବାକୁ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r" sz="3200"/>
              <a:t>ଯୀଶୁ କିଏ?</a:t>
            </a:r>
            <a:r xmlns:a="http://schemas.openxmlformats.org/drawingml/2006/main">
              <a:rPr altLang="en-US" lang="o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rgbClr val="0070c0"/>
                </a:solidFill>
              </a:rPr>
              <a:t>ଯୀଶୁ ହେଉଛନ୍ତି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or" sz="3600">
                <a:solidFill>
                  <a:schemeClr val="tx1">
                    <a:lumMod val="65000"/>
                    <a:lumOff val="35000"/>
                  </a:schemeClr>
                </a:solidFill>
              </a:rPr>
              <a:t>ଯୀଶୁ ହେଉଛନ୍ତି ଆମର ଗୁରୁ, ଯିଏ ଆମ ଜୀବନର ମୂଲ୍ୟାଙ୍କନ କରନ୍ତି ଏବଂ ସେହି ଅନୁଯାୟୀ ଆମକୁ ପୁରସ୍କାର ଦିଅନ୍ତି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solidFill>
                  <a:srgbClr val="ff0000"/>
                </a:solidFill>
              </a:rPr>
              <a:t>ଆଜିର କୁଇଜ୍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r" sz="3200">
                <a:solidFill>
                  <a:schemeClr val="tx1">
                    <a:lumMod val="65000"/>
                    <a:lumOff val="35000"/>
                  </a:schemeClr>
                </a:solidFill>
              </a:rPr>
              <a:t>ବହୁ ଦୂର ଯାତ୍ରା କରିବା ସମୟରେ ମାଲିକ ସେବକମାନଙ୍କୁ କ’ଣ ଦାୟିତ୍? ଦେଲେ?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① </a:t>
            </a:r>
            <a:r xmlns:a="http://schemas.openxmlformats.org/drawingml/2006/main">
              <a:rPr altLang="ko-KR" lang="or" sz="2800">
                <a:solidFill>
                  <a:schemeClr val="tx1">
                    <a:lumMod val="65000"/>
                    <a:lumOff val="35000"/>
                  </a:schemeClr>
                </a:solidFill>
              </a:rPr>
              <a:t>ଘର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② </a:t>
            </a:r>
            <a:r xmlns:a="http://schemas.openxmlformats.org/drawingml/2006/main">
              <a:rPr altLang="ko-KR" lang="or" sz="2800">
                <a:solidFill>
                  <a:schemeClr val="tx1">
                    <a:lumMod val="65000"/>
                    <a:lumOff val="35000"/>
                  </a:schemeClr>
                </a:solidFill>
              </a:rPr>
              <a:t>କ୍ଷେତ୍ର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③ </a:t>
            </a:r>
            <a:r xmlns:a="http://schemas.openxmlformats.org/drawingml/2006/main">
              <a:rPr altLang="ko-KR" lang="or" sz="2800">
                <a:solidFill>
                  <a:schemeClr val="tx1">
                    <a:lumMod val="65000"/>
                    <a:lumOff val="35000"/>
                  </a:schemeClr>
                </a:solidFill>
              </a:rPr>
              <a:t>ଷ୍ଟୋର୍ କରନ୍ତୁ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chemeClr val="tx1">
                    <a:lumMod val="65000"/>
                    <a:lumOff val="35000"/>
                  </a:schemeClr>
                </a:solidFill>
              </a:rPr>
              <a:t>④ </a:t>
            </a:r>
            <a:r xmlns:a="http://schemas.openxmlformats.org/drawingml/2006/main">
              <a:rPr altLang="ko-KR" lang="or" sz="2800">
                <a:solidFill>
                  <a:schemeClr val="tx1">
                    <a:lumMod val="65000"/>
                    <a:lumOff val="35000"/>
                  </a:schemeClr>
                </a:solidFill>
              </a:rPr>
              <a:t>ପ୍ରତିଭା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r" sz="2800">
                <a:solidFill>
                  <a:srgbClr val="ff0000"/>
                </a:solidFill>
              </a:rPr>
              <a:t>④ </a:t>
            </a:r>
            <a:r xmlns:a="http://schemas.openxmlformats.org/drawingml/2006/main">
              <a:rPr altLang="ko-KR" lang="or" sz="2800">
                <a:solidFill>
                  <a:srgbClr val="ff0000"/>
                </a:solidFill>
              </a:rPr>
              <a:t>ପ୍ରତିଭା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r" sz="4000"/>
              <a:t>ଆଜିର ଶବ୍ଦ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or" sz="3600"/>
              <a:t>"ତାଙ୍କର ମାଲିକ ଉତ୍ତର ଦେଲେ, ଭଲ, ଭଲ ଏବଂ ବିଶ୍ୱସ୍ତ ସେବକ! ତୁମେ ଅଳ୍ପ କିଛି ଜିନିଷ ସହିତ ବିଶ୍ୱସ୍ତ ହୋଇଛ; ମୁଁ ତୁମକୁ ଅନେକ ଜିନିଷର ଦାୟିତ୍ୱ ଦେବି। ଆସ ଏବଂ ତୁମର ଗୁରୁଙ୍କ ଖୁସି ବାଣ୍ଟ!"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r" sz="2800">
                <a:solidFill>
                  <a:schemeClr val="tx1">
                    <a:lumMod val="65000"/>
                    <a:lumOff val="35000"/>
                  </a:schemeClr>
                </a:solidFill>
              </a:rPr>
              <a:t>ମାଥିଉ</a:t>
            </a:r>
            <a:r xmlns:a="http://schemas.openxmlformats.org/drawingml/2006/main">
              <a:rPr altLang="en-US" lang="or" sz="2800">
                <a:solidFill>
                  <a:schemeClr val="tx1">
                    <a:lumMod val="65000"/>
                    <a:lumOff val="35000"/>
                  </a:schemeClr>
                </a:solidFill>
              </a:rPr>
              <a:t> </a:t>
            </a:r>
            <a:r xmlns:a="http://schemas.openxmlformats.org/drawingml/2006/main">
              <a:rPr altLang="ko-KR" lang="or"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